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653" r:id="rId2"/>
    <p:sldId id="1266" r:id="rId3"/>
    <p:sldId id="863" r:id="rId4"/>
    <p:sldId id="879" r:id="rId5"/>
    <p:sldId id="1063" r:id="rId6"/>
    <p:sldId id="1064" r:id="rId7"/>
    <p:sldId id="1065" r:id="rId8"/>
    <p:sldId id="1066" r:id="rId9"/>
    <p:sldId id="1067" r:id="rId10"/>
    <p:sldId id="1068" r:id="rId11"/>
    <p:sldId id="1069" r:id="rId12"/>
    <p:sldId id="1070" r:id="rId13"/>
    <p:sldId id="1071" r:id="rId14"/>
    <p:sldId id="1072" r:id="rId15"/>
    <p:sldId id="1073" r:id="rId16"/>
    <p:sldId id="1075" r:id="rId17"/>
    <p:sldId id="1077" r:id="rId18"/>
    <p:sldId id="1076" r:id="rId19"/>
    <p:sldId id="1078" r:id="rId20"/>
    <p:sldId id="1080" r:id="rId21"/>
    <p:sldId id="1081" r:id="rId22"/>
    <p:sldId id="1082" r:id="rId23"/>
    <p:sldId id="1083" r:id="rId24"/>
    <p:sldId id="1084" r:id="rId25"/>
    <p:sldId id="1085" r:id="rId26"/>
    <p:sldId id="1086" r:id="rId27"/>
    <p:sldId id="1087" r:id="rId28"/>
    <p:sldId id="1088" r:id="rId29"/>
    <p:sldId id="1089" r:id="rId30"/>
    <p:sldId id="1090" r:id="rId31"/>
    <p:sldId id="1091" r:id="rId32"/>
    <p:sldId id="1092" r:id="rId33"/>
    <p:sldId id="1093" r:id="rId34"/>
    <p:sldId id="1094" r:id="rId35"/>
    <p:sldId id="1095" r:id="rId36"/>
    <p:sldId id="1096" r:id="rId37"/>
    <p:sldId id="1097" r:id="rId38"/>
    <p:sldId id="1098" r:id="rId39"/>
    <p:sldId id="1135" r:id="rId40"/>
    <p:sldId id="1271" r:id="rId41"/>
    <p:sldId id="1100" r:id="rId42"/>
    <p:sldId id="1103" r:id="rId43"/>
    <p:sldId id="1104" r:id="rId44"/>
    <p:sldId id="1105" r:id="rId45"/>
    <p:sldId id="1106" r:id="rId46"/>
    <p:sldId id="1107" r:id="rId47"/>
    <p:sldId id="1108" r:id="rId48"/>
    <p:sldId id="1109" r:id="rId49"/>
    <p:sldId id="1111" r:id="rId50"/>
    <p:sldId id="1110" r:id="rId51"/>
    <p:sldId id="1112" r:id="rId52"/>
    <p:sldId id="1113" r:id="rId53"/>
    <p:sldId id="1114" r:id="rId54"/>
    <p:sldId id="1115" r:id="rId55"/>
    <p:sldId id="1116" r:id="rId56"/>
    <p:sldId id="1117" r:id="rId57"/>
    <p:sldId id="1118" r:id="rId58"/>
    <p:sldId id="1119" r:id="rId59"/>
    <p:sldId id="1120" r:id="rId60"/>
    <p:sldId id="1121" r:id="rId61"/>
    <p:sldId id="1122" r:id="rId62"/>
    <p:sldId id="1123" r:id="rId63"/>
    <p:sldId id="1124" r:id="rId64"/>
    <p:sldId id="1125" r:id="rId65"/>
    <p:sldId id="1126" r:id="rId66"/>
    <p:sldId id="1127" r:id="rId67"/>
    <p:sldId id="1128" r:id="rId68"/>
    <p:sldId id="1129" r:id="rId69"/>
    <p:sldId id="1130" r:id="rId70"/>
    <p:sldId id="1131" r:id="rId71"/>
    <p:sldId id="1132" r:id="rId72"/>
    <p:sldId id="1133" r:id="rId73"/>
    <p:sldId id="1134" r:id="rId74"/>
    <p:sldId id="1136" r:id="rId75"/>
    <p:sldId id="1138" r:id="rId76"/>
    <p:sldId id="1146" r:id="rId77"/>
    <p:sldId id="1147" r:id="rId78"/>
    <p:sldId id="1139" r:id="rId79"/>
    <p:sldId id="1140" r:id="rId80"/>
    <p:sldId id="1142" r:id="rId81"/>
    <p:sldId id="1143" r:id="rId82"/>
    <p:sldId id="1144" r:id="rId83"/>
    <p:sldId id="1145" r:id="rId84"/>
    <p:sldId id="1148" r:id="rId85"/>
    <p:sldId id="1149" r:id="rId86"/>
    <p:sldId id="1151" r:id="rId87"/>
    <p:sldId id="1152" r:id="rId88"/>
    <p:sldId id="1153" r:id="rId89"/>
    <p:sldId id="1154" r:id="rId90"/>
    <p:sldId id="1155" r:id="rId91"/>
    <p:sldId id="1156" r:id="rId92"/>
    <p:sldId id="1276" r:id="rId93"/>
    <p:sldId id="1157" r:id="rId94"/>
    <p:sldId id="1174" r:id="rId95"/>
    <p:sldId id="1175" r:id="rId96"/>
    <p:sldId id="1176" r:id="rId97"/>
    <p:sldId id="1177" r:id="rId98"/>
    <p:sldId id="1179" r:id="rId99"/>
    <p:sldId id="1180" r:id="rId100"/>
    <p:sldId id="1181" r:id="rId101"/>
    <p:sldId id="1182" r:id="rId102"/>
    <p:sldId id="1183" r:id="rId103"/>
    <p:sldId id="1184" r:id="rId104"/>
    <p:sldId id="1185" r:id="rId105"/>
    <p:sldId id="1186" r:id="rId106"/>
    <p:sldId id="1187" r:id="rId107"/>
    <p:sldId id="1188" r:id="rId108"/>
    <p:sldId id="1190" r:id="rId109"/>
    <p:sldId id="1189" r:id="rId110"/>
    <p:sldId id="1191" r:id="rId111"/>
    <p:sldId id="1192" r:id="rId112"/>
    <p:sldId id="1193" r:id="rId113"/>
    <p:sldId id="932" r:id="rId114"/>
    <p:sldId id="1197" r:id="rId115"/>
    <p:sldId id="1159" r:id="rId116"/>
    <p:sldId id="1198" r:id="rId117"/>
    <p:sldId id="1199" r:id="rId118"/>
    <p:sldId id="1200" r:id="rId119"/>
    <p:sldId id="1201" r:id="rId120"/>
    <p:sldId id="1202" r:id="rId121"/>
    <p:sldId id="1161" r:id="rId122"/>
    <p:sldId id="1162" r:id="rId123"/>
    <p:sldId id="1203" r:id="rId124"/>
    <p:sldId id="1209" r:id="rId125"/>
    <p:sldId id="1205" r:id="rId126"/>
    <p:sldId id="1206" r:id="rId127"/>
    <p:sldId id="1207" r:id="rId128"/>
    <p:sldId id="1208" r:id="rId129"/>
    <p:sldId id="1210" r:id="rId130"/>
    <p:sldId id="1211" r:id="rId131"/>
    <p:sldId id="1277" r:id="rId132"/>
    <p:sldId id="792" r:id="rId133"/>
    <p:sldId id="1239" r:id="rId134"/>
    <p:sldId id="1240" r:id="rId135"/>
    <p:sldId id="1241" r:id="rId136"/>
    <p:sldId id="1242" r:id="rId137"/>
    <p:sldId id="1243" r:id="rId138"/>
    <p:sldId id="1244" r:id="rId139"/>
    <p:sldId id="1245" r:id="rId140"/>
    <p:sldId id="1246" r:id="rId141"/>
    <p:sldId id="1247" r:id="rId142"/>
    <p:sldId id="419" r:id="rId143"/>
    <p:sldId id="1238" r:id="rId1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0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527" autoAdjust="0"/>
    <p:restoredTop sz="94660"/>
  </p:normalViewPr>
  <p:slideViewPr>
    <p:cSldViewPr>
      <p:cViewPr varScale="1">
        <p:scale>
          <a:sx n="80" d="100"/>
          <a:sy n="80" d="100"/>
        </p:scale>
        <p:origin x="8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69F1D-3996-4CA4-91F8-55E6173982DF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591B20E-6FA5-4D57-B4B4-1DD4F46DD42E}">
      <dgm:prSet phldrT="[Texto]" custT="1"/>
      <dgm:spPr/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Articulador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337D6-135A-446F-9C6C-EACB184DD322}" type="parTrans" cxnId="{67F896EB-AA70-4A09-86EF-9EE4BAB621C9}">
      <dgm:prSet/>
      <dgm:spPr/>
      <dgm:t>
        <a:bodyPr/>
        <a:lstStyle/>
        <a:p>
          <a:endParaRPr lang="pt-BR"/>
        </a:p>
      </dgm:t>
    </dgm:pt>
    <dgm:pt modelId="{B648721C-B088-4FF8-B2AB-8AD41398E555}" type="sibTrans" cxnId="{67F896EB-AA70-4A09-86EF-9EE4BAB621C9}">
      <dgm:prSet/>
      <dgm:spPr/>
      <dgm:t>
        <a:bodyPr/>
        <a:lstStyle/>
        <a:p>
          <a:endParaRPr lang="pt-BR"/>
        </a:p>
      </dgm:t>
    </dgm:pt>
    <dgm:pt modelId="{75DB2F97-8F45-428A-896E-03C185E2435E}">
      <dgm:prSet phldrT="[Texto]" custT="1"/>
      <dgm:spPr/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Transformador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AFDBF-EF20-4725-B9FA-4C49E4657017}" type="parTrans" cxnId="{EE0BEE9D-07A9-4C80-BF93-00B534D924A7}">
      <dgm:prSet/>
      <dgm:spPr/>
      <dgm:t>
        <a:bodyPr/>
        <a:lstStyle/>
        <a:p>
          <a:endParaRPr lang="pt-BR"/>
        </a:p>
      </dgm:t>
    </dgm:pt>
    <dgm:pt modelId="{8870D4FF-0EA2-452E-9E53-345AC572D51F}" type="sibTrans" cxnId="{EE0BEE9D-07A9-4C80-BF93-00B534D924A7}">
      <dgm:prSet/>
      <dgm:spPr/>
      <dgm:t>
        <a:bodyPr/>
        <a:lstStyle/>
        <a:p>
          <a:endParaRPr lang="pt-BR"/>
        </a:p>
      </dgm:t>
    </dgm:pt>
    <dgm:pt modelId="{6DE4B41A-0D7D-4E5B-8EDC-8188B6B9FFF4}">
      <dgm:prSet phldrT="[Texto]" custT="1"/>
      <dgm:spPr/>
      <dgm:t>
        <a:bodyPr/>
        <a:lstStyle/>
        <a:p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Formador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1A2D2B-4395-49A3-B81F-0CC169CE040B}" type="parTrans" cxnId="{EB9AE634-E070-4560-A851-E21DCC9D77CE}">
      <dgm:prSet/>
      <dgm:spPr/>
      <dgm:t>
        <a:bodyPr/>
        <a:lstStyle/>
        <a:p>
          <a:endParaRPr lang="pt-BR"/>
        </a:p>
      </dgm:t>
    </dgm:pt>
    <dgm:pt modelId="{32BB284E-A5FA-45C0-A349-7668D6A0BC70}" type="sibTrans" cxnId="{EB9AE634-E070-4560-A851-E21DCC9D77CE}">
      <dgm:prSet/>
      <dgm:spPr/>
      <dgm:t>
        <a:bodyPr/>
        <a:lstStyle/>
        <a:p>
          <a:endParaRPr lang="pt-BR"/>
        </a:p>
      </dgm:t>
    </dgm:pt>
    <dgm:pt modelId="{8552E89E-C4F8-48CD-BBD6-392615734D4F}" type="pres">
      <dgm:prSet presAssocID="{14F69F1D-3996-4CA4-91F8-55E6173982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B2BCC6-B2B4-4455-BD68-D9B03EF7C640}" type="pres">
      <dgm:prSet presAssocID="{5591B20E-6FA5-4D57-B4B4-1DD4F46DD4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F5A4F-4CA2-4B02-BD0B-72A66940EEF3}" type="pres">
      <dgm:prSet presAssocID="{B648721C-B088-4FF8-B2AB-8AD41398E55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8796A2B9-9F62-413A-A8B0-68F4AD08AAA7}" type="pres">
      <dgm:prSet presAssocID="{B648721C-B088-4FF8-B2AB-8AD41398E55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1D52AC0D-BC1A-4855-A81D-79F887D76677}" type="pres">
      <dgm:prSet presAssocID="{75DB2F97-8F45-428A-896E-03C185E2435E}" presName="node" presStyleLbl="node1" presStyleIdx="1" presStyleCnt="3" custScaleX="1106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F4C5CC-EDE1-4C3B-9ED3-4C3F52D21CD8}" type="pres">
      <dgm:prSet presAssocID="{8870D4FF-0EA2-452E-9E53-345AC572D51F}" presName="sibTrans" presStyleLbl="sibTrans2D1" presStyleIdx="1" presStyleCnt="3"/>
      <dgm:spPr/>
      <dgm:t>
        <a:bodyPr/>
        <a:lstStyle/>
        <a:p>
          <a:endParaRPr lang="pt-BR"/>
        </a:p>
      </dgm:t>
    </dgm:pt>
    <dgm:pt modelId="{AB4320C2-E0A8-4920-9C1F-E5889C07255A}" type="pres">
      <dgm:prSet presAssocID="{8870D4FF-0EA2-452E-9E53-345AC572D51F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4FD9B8AE-7C0A-4DF8-AD85-9A3547E19CC1}" type="pres">
      <dgm:prSet presAssocID="{6DE4B41A-0D7D-4E5B-8EDC-8188B6B9FF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49AAF0-682C-4B15-9C5A-13BB7B71EE10}" type="pres">
      <dgm:prSet presAssocID="{32BB284E-A5FA-45C0-A349-7668D6A0BC70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C739E7D-7DBD-4F67-AAE2-20908BA25366}" type="pres">
      <dgm:prSet presAssocID="{32BB284E-A5FA-45C0-A349-7668D6A0BC70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B4F5D80-01E5-4DAE-AEF1-EB6288A190D3}" type="presOf" srcId="{75DB2F97-8F45-428A-896E-03C185E2435E}" destId="{1D52AC0D-BC1A-4855-A81D-79F887D76677}" srcOrd="0" destOrd="0" presId="urn:microsoft.com/office/officeart/2005/8/layout/cycle7"/>
    <dgm:cxn modelId="{6504B37B-9F42-46EC-A49C-0751454D435C}" type="presOf" srcId="{B648721C-B088-4FF8-B2AB-8AD41398E555}" destId="{8796A2B9-9F62-413A-A8B0-68F4AD08AAA7}" srcOrd="1" destOrd="0" presId="urn:microsoft.com/office/officeart/2005/8/layout/cycle7"/>
    <dgm:cxn modelId="{EB9AE634-E070-4560-A851-E21DCC9D77CE}" srcId="{14F69F1D-3996-4CA4-91F8-55E6173982DF}" destId="{6DE4B41A-0D7D-4E5B-8EDC-8188B6B9FFF4}" srcOrd="2" destOrd="0" parTransId="{0B1A2D2B-4395-49A3-B81F-0CC169CE040B}" sibTransId="{32BB284E-A5FA-45C0-A349-7668D6A0BC70}"/>
    <dgm:cxn modelId="{B7FBEF55-C764-42BA-8092-F1898F1E1090}" type="presOf" srcId="{8870D4FF-0EA2-452E-9E53-345AC572D51F}" destId="{AB4320C2-E0A8-4920-9C1F-E5889C07255A}" srcOrd="1" destOrd="0" presId="urn:microsoft.com/office/officeart/2005/8/layout/cycle7"/>
    <dgm:cxn modelId="{FBD75FBE-F8B7-41EF-A665-EB73AE5F06DB}" type="presOf" srcId="{8870D4FF-0EA2-452E-9E53-345AC572D51F}" destId="{A8F4C5CC-EDE1-4C3B-9ED3-4C3F52D21CD8}" srcOrd="0" destOrd="0" presId="urn:microsoft.com/office/officeart/2005/8/layout/cycle7"/>
    <dgm:cxn modelId="{EE0BEE9D-07A9-4C80-BF93-00B534D924A7}" srcId="{14F69F1D-3996-4CA4-91F8-55E6173982DF}" destId="{75DB2F97-8F45-428A-896E-03C185E2435E}" srcOrd="1" destOrd="0" parTransId="{DEEAFDBF-EF20-4725-B9FA-4C49E4657017}" sibTransId="{8870D4FF-0EA2-452E-9E53-345AC572D51F}"/>
    <dgm:cxn modelId="{67F896EB-AA70-4A09-86EF-9EE4BAB621C9}" srcId="{14F69F1D-3996-4CA4-91F8-55E6173982DF}" destId="{5591B20E-6FA5-4D57-B4B4-1DD4F46DD42E}" srcOrd="0" destOrd="0" parTransId="{028337D6-135A-446F-9C6C-EACB184DD322}" sibTransId="{B648721C-B088-4FF8-B2AB-8AD41398E555}"/>
    <dgm:cxn modelId="{CE9FC2AE-7E83-4D20-A174-33F88E58BE40}" type="presOf" srcId="{6DE4B41A-0D7D-4E5B-8EDC-8188B6B9FFF4}" destId="{4FD9B8AE-7C0A-4DF8-AD85-9A3547E19CC1}" srcOrd="0" destOrd="0" presId="urn:microsoft.com/office/officeart/2005/8/layout/cycle7"/>
    <dgm:cxn modelId="{AC45440A-D793-4F94-8957-B5FF658E77AD}" type="presOf" srcId="{32BB284E-A5FA-45C0-A349-7668D6A0BC70}" destId="{DA49AAF0-682C-4B15-9C5A-13BB7B71EE10}" srcOrd="0" destOrd="0" presId="urn:microsoft.com/office/officeart/2005/8/layout/cycle7"/>
    <dgm:cxn modelId="{3923C9B6-4CA4-419E-96F9-0CAFC407F8D6}" type="presOf" srcId="{B648721C-B088-4FF8-B2AB-8AD41398E555}" destId="{1B8F5A4F-4CA2-4B02-BD0B-72A66940EEF3}" srcOrd="0" destOrd="0" presId="urn:microsoft.com/office/officeart/2005/8/layout/cycle7"/>
    <dgm:cxn modelId="{9D0A45AF-6D3C-4E6F-B2AA-3711DF7EC54C}" type="presOf" srcId="{32BB284E-A5FA-45C0-A349-7668D6A0BC70}" destId="{FC739E7D-7DBD-4F67-AAE2-20908BA25366}" srcOrd="1" destOrd="0" presId="urn:microsoft.com/office/officeart/2005/8/layout/cycle7"/>
    <dgm:cxn modelId="{1389C11F-B14E-47C2-A32D-B08A0DD340D5}" type="presOf" srcId="{14F69F1D-3996-4CA4-91F8-55E6173982DF}" destId="{8552E89E-C4F8-48CD-BBD6-392615734D4F}" srcOrd="0" destOrd="0" presId="urn:microsoft.com/office/officeart/2005/8/layout/cycle7"/>
    <dgm:cxn modelId="{D1A2CA5E-3FDC-41D3-B8A2-68ED0C6AB692}" type="presOf" srcId="{5591B20E-6FA5-4D57-B4B4-1DD4F46DD42E}" destId="{73B2BCC6-B2B4-4455-BD68-D9B03EF7C640}" srcOrd="0" destOrd="0" presId="urn:microsoft.com/office/officeart/2005/8/layout/cycle7"/>
    <dgm:cxn modelId="{FE89417F-55E3-4A73-96D0-240B54469723}" type="presParOf" srcId="{8552E89E-C4F8-48CD-BBD6-392615734D4F}" destId="{73B2BCC6-B2B4-4455-BD68-D9B03EF7C640}" srcOrd="0" destOrd="0" presId="urn:microsoft.com/office/officeart/2005/8/layout/cycle7"/>
    <dgm:cxn modelId="{87013526-DEF7-419B-95CA-8D99C61FE9DB}" type="presParOf" srcId="{8552E89E-C4F8-48CD-BBD6-392615734D4F}" destId="{1B8F5A4F-4CA2-4B02-BD0B-72A66940EEF3}" srcOrd="1" destOrd="0" presId="urn:microsoft.com/office/officeart/2005/8/layout/cycle7"/>
    <dgm:cxn modelId="{51B9A9B9-CF54-443E-9392-4E0DDBBB4069}" type="presParOf" srcId="{1B8F5A4F-4CA2-4B02-BD0B-72A66940EEF3}" destId="{8796A2B9-9F62-413A-A8B0-68F4AD08AAA7}" srcOrd="0" destOrd="0" presId="urn:microsoft.com/office/officeart/2005/8/layout/cycle7"/>
    <dgm:cxn modelId="{EC934ADF-D1B5-4E8C-AFA0-6E3B00F75F40}" type="presParOf" srcId="{8552E89E-C4F8-48CD-BBD6-392615734D4F}" destId="{1D52AC0D-BC1A-4855-A81D-79F887D76677}" srcOrd="2" destOrd="0" presId="urn:microsoft.com/office/officeart/2005/8/layout/cycle7"/>
    <dgm:cxn modelId="{3CFF56D4-2D42-4128-983E-BC29C45725AE}" type="presParOf" srcId="{8552E89E-C4F8-48CD-BBD6-392615734D4F}" destId="{A8F4C5CC-EDE1-4C3B-9ED3-4C3F52D21CD8}" srcOrd="3" destOrd="0" presId="urn:microsoft.com/office/officeart/2005/8/layout/cycle7"/>
    <dgm:cxn modelId="{172101AD-196E-4A84-9C48-D5035EE540A4}" type="presParOf" srcId="{A8F4C5CC-EDE1-4C3B-9ED3-4C3F52D21CD8}" destId="{AB4320C2-E0A8-4920-9C1F-E5889C07255A}" srcOrd="0" destOrd="0" presId="urn:microsoft.com/office/officeart/2005/8/layout/cycle7"/>
    <dgm:cxn modelId="{73395BF5-7342-4393-8994-38005395CAC0}" type="presParOf" srcId="{8552E89E-C4F8-48CD-BBD6-392615734D4F}" destId="{4FD9B8AE-7C0A-4DF8-AD85-9A3547E19CC1}" srcOrd="4" destOrd="0" presId="urn:microsoft.com/office/officeart/2005/8/layout/cycle7"/>
    <dgm:cxn modelId="{E52544C7-E439-428D-BFB9-1A7FEDEB4368}" type="presParOf" srcId="{8552E89E-C4F8-48CD-BBD6-392615734D4F}" destId="{DA49AAF0-682C-4B15-9C5A-13BB7B71EE10}" srcOrd="5" destOrd="0" presId="urn:microsoft.com/office/officeart/2005/8/layout/cycle7"/>
    <dgm:cxn modelId="{C2B77D49-100A-470A-A4A1-91F9528B8E9A}" type="presParOf" srcId="{DA49AAF0-682C-4B15-9C5A-13BB7B71EE10}" destId="{FC739E7D-7DBD-4F67-AAE2-20908BA253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65D5E-8BF2-476F-8FE1-B820137D91E6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4FBC4ED-0156-45CE-B21E-C47E24D767E8}">
      <dgm:prSet phldrT="[Texto]"/>
      <dgm:spPr/>
      <dgm:t>
        <a:bodyPr/>
        <a:lstStyle/>
        <a:p>
          <a:r>
            <a:rPr lang="pt-BR" dirty="0" smtClean="0"/>
            <a:t>Conteúdo</a:t>
          </a:r>
          <a:endParaRPr lang="pt-BR" dirty="0"/>
        </a:p>
      </dgm:t>
    </dgm:pt>
    <dgm:pt modelId="{24B99287-BFEA-47F8-8242-5D35D18F9D51}" type="parTrans" cxnId="{1B6975D5-B2BF-475C-B195-9A827B9170AC}">
      <dgm:prSet/>
      <dgm:spPr/>
      <dgm:t>
        <a:bodyPr/>
        <a:lstStyle/>
        <a:p>
          <a:endParaRPr lang="pt-BR"/>
        </a:p>
      </dgm:t>
    </dgm:pt>
    <dgm:pt modelId="{C6446B47-D0CF-43FA-9F29-D5B02502B934}" type="sibTrans" cxnId="{1B6975D5-B2BF-475C-B195-9A827B9170AC}">
      <dgm:prSet/>
      <dgm:spPr/>
      <dgm:t>
        <a:bodyPr/>
        <a:lstStyle/>
        <a:p>
          <a:endParaRPr lang="pt-BR"/>
        </a:p>
      </dgm:t>
    </dgm:pt>
    <dgm:pt modelId="{EF4DF589-C13A-43A2-B6B9-0F629B6664AB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Sensibilidade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2B108-01CC-4845-8654-B4CDA586DCAC}" type="parTrans" cxnId="{5D8348EE-ED60-4FBE-8BB7-E92A35B7A5CD}">
      <dgm:prSet/>
      <dgm:spPr/>
      <dgm:t>
        <a:bodyPr/>
        <a:lstStyle/>
        <a:p>
          <a:endParaRPr lang="pt-BR"/>
        </a:p>
      </dgm:t>
    </dgm:pt>
    <dgm:pt modelId="{866E5AA7-9AA1-40E4-A52C-5221BE3EE825}" type="sibTrans" cxnId="{5D8348EE-ED60-4FBE-8BB7-E92A35B7A5CD}">
      <dgm:prSet/>
      <dgm:spPr/>
      <dgm:t>
        <a:bodyPr/>
        <a:lstStyle/>
        <a:p>
          <a:endParaRPr lang="pt-BR"/>
        </a:p>
      </dgm:t>
    </dgm:pt>
    <dgm:pt modelId="{E06B9CFA-1B00-4D74-9BB8-22AB167779E9}">
      <dgm:prSet phldrT="[Texto]"/>
      <dgm:spPr/>
      <dgm:t>
        <a:bodyPr/>
        <a:lstStyle/>
        <a:p>
          <a:r>
            <a:rPr lang="pt-BR" dirty="0" smtClean="0"/>
            <a:t>Metodologias</a:t>
          </a:r>
          <a:endParaRPr lang="pt-BR" dirty="0"/>
        </a:p>
      </dgm:t>
    </dgm:pt>
    <dgm:pt modelId="{1DC879FD-344A-4F44-9C61-F842C3251CC2}" type="parTrans" cxnId="{B70D5F57-BD00-48D3-A188-5CE11442974D}">
      <dgm:prSet/>
      <dgm:spPr/>
      <dgm:t>
        <a:bodyPr/>
        <a:lstStyle/>
        <a:p>
          <a:endParaRPr lang="pt-BR"/>
        </a:p>
      </dgm:t>
    </dgm:pt>
    <dgm:pt modelId="{90D130AD-747C-42C9-9D1A-16309635D217}" type="sibTrans" cxnId="{B70D5F57-BD00-48D3-A188-5CE11442974D}">
      <dgm:prSet/>
      <dgm:spPr/>
      <dgm:t>
        <a:bodyPr/>
        <a:lstStyle/>
        <a:p>
          <a:endParaRPr lang="pt-BR"/>
        </a:p>
      </dgm:t>
    </dgm:pt>
    <dgm:pt modelId="{E6453038-DCF7-4CE3-B2EC-1AA3A40A1A47}">
      <dgm:prSet/>
      <dgm:spPr/>
      <dgm:t>
        <a:bodyPr/>
        <a:lstStyle/>
        <a:p>
          <a:r>
            <a:rPr lang="pt-BR" dirty="0" smtClean="0"/>
            <a:t>Ética</a:t>
          </a:r>
          <a:endParaRPr lang="pt-BR" dirty="0"/>
        </a:p>
      </dgm:t>
    </dgm:pt>
    <dgm:pt modelId="{AFE5107C-0642-485A-B811-67DE5D926F0B}" type="parTrans" cxnId="{63F46823-7583-4766-9D30-BEB769E1A583}">
      <dgm:prSet/>
      <dgm:spPr/>
      <dgm:t>
        <a:bodyPr/>
        <a:lstStyle/>
        <a:p>
          <a:endParaRPr lang="pt-BR"/>
        </a:p>
      </dgm:t>
    </dgm:pt>
    <dgm:pt modelId="{DAB10332-4CE1-497A-B136-A0B848FB8FA5}" type="sibTrans" cxnId="{63F46823-7583-4766-9D30-BEB769E1A583}">
      <dgm:prSet/>
      <dgm:spPr/>
      <dgm:t>
        <a:bodyPr/>
        <a:lstStyle/>
        <a:p>
          <a:endParaRPr lang="pt-BR"/>
        </a:p>
      </dgm:t>
    </dgm:pt>
    <dgm:pt modelId="{20A1EF6A-A833-4300-80D2-27F86B89460E}">
      <dgm:prSet/>
      <dgm:spPr/>
      <dgm:t>
        <a:bodyPr/>
        <a:lstStyle/>
        <a:p>
          <a:r>
            <a:rPr lang="pt-BR" dirty="0" smtClean="0"/>
            <a:t>Estética</a:t>
          </a:r>
          <a:endParaRPr lang="pt-BR" dirty="0"/>
        </a:p>
      </dgm:t>
    </dgm:pt>
    <dgm:pt modelId="{92294E6E-127D-4CCA-9CDF-0BC50A45E30C}" type="sibTrans" cxnId="{21CCE12C-5CA9-4731-8755-FCDB0E76FCE4}">
      <dgm:prSet/>
      <dgm:spPr/>
      <dgm:t>
        <a:bodyPr/>
        <a:lstStyle/>
        <a:p>
          <a:endParaRPr lang="pt-BR"/>
        </a:p>
      </dgm:t>
    </dgm:pt>
    <dgm:pt modelId="{E0EEC45E-24A4-4411-9320-14A4EB15567A}" type="parTrans" cxnId="{21CCE12C-5CA9-4731-8755-FCDB0E76FCE4}">
      <dgm:prSet/>
      <dgm:spPr/>
      <dgm:t>
        <a:bodyPr/>
        <a:lstStyle/>
        <a:p>
          <a:endParaRPr lang="pt-BR"/>
        </a:p>
      </dgm:t>
    </dgm:pt>
    <dgm:pt modelId="{6148A560-2456-4488-8EC9-B91712DDAB73}" type="pres">
      <dgm:prSet presAssocID="{5F965D5E-8BF2-476F-8FE1-B820137D91E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pt-BR"/>
        </a:p>
      </dgm:t>
    </dgm:pt>
    <dgm:pt modelId="{7584337A-B890-43E7-92FD-2EC9FA3C5642}" type="pres">
      <dgm:prSet presAssocID="{D4FBC4ED-0156-45CE-B21E-C47E24D767E8}" presName="parent_text_1" presStyleLbl="revTx" presStyleIdx="0" presStyleCnt="5" custScaleY="117270" custLinFactNeighborX="-13220" custLinFactNeighborY="20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3443A-ACC3-4146-92B9-65E470D333CA}" type="pres">
      <dgm:prSet presAssocID="{D4FBC4ED-0156-45CE-B21E-C47E24D767E8}" presName="image_accent_1" presStyleCnt="0"/>
      <dgm:spPr/>
    </dgm:pt>
    <dgm:pt modelId="{29E05561-D126-4679-B171-8B38CA52714E}" type="pres">
      <dgm:prSet presAssocID="{D4FBC4ED-0156-45CE-B21E-C47E24D767E8}" presName="imageAccentRepeatNode" presStyleLbl="alignNode1" presStyleIdx="0" presStyleCnt="9"/>
      <dgm:spPr/>
    </dgm:pt>
    <dgm:pt modelId="{3C0CC031-1077-4483-A3EC-D54EE80FCE85}" type="pres">
      <dgm:prSet presAssocID="{D4FBC4ED-0156-45CE-B21E-C47E24D767E8}" presName="accent_1" presStyleLbl="alignNode1" presStyleIdx="1" presStyleCnt="9"/>
      <dgm:spPr/>
    </dgm:pt>
    <dgm:pt modelId="{7D2BD681-1E6C-4E29-AAE7-74CCCD168930}" type="pres">
      <dgm:prSet presAssocID="{C6446B47-D0CF-43FA-9F29-D5B02502B934}" presName="image_1" presStyleCnt="0"/>
      <dgm:spPr/>
    </dgm:pt>
    <dgm:pt modelId="{55D3675D-61A3-4782-AA05-5A13ACD41E42}" type="pres">
      <dgm:prSet presAssocID="{C6446B47-D0CF-43FA-9F29-D5B02502B934}" presName="imageRepeatNode" presStyleLbl="fgImgPlace1" presStyleIdx="0" presStyleCnt="5"/>
      <dgm:spPr/>
      <dgm:t>
        <a:bodyPr/>
        <a:lstStyle/>
        <a:p>
          <a:endParaRPr lang="pt-BR"/>
        </a:p>
      </dgm:t>
    </dgm:pt>
    <dgm:pt modelId="{51B0914B-F31E-4F43-B117-31C0471CB600}" type="pres">
      <dgm:prSet presAssocID="{EF4DF589-C13A-43A2-B6B9-0F629B6664AB}" presName="parent_text_2" presStyleLbl="revTx" presStyleIdx="1" presStyleCnt="5" custLinFactNeighborX="-7179" custLinFactNeighborY="-7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81FC3-5713-4D72-BD87-4958D23CAA3B}" type="pres">
      <dgm:prSet presAssocID="{EF4DF589-C13A-43A2-B6B9-0F629B6664AB}" presName="image_accent_2" presStyleCnt="0"/>
      <dgm:spPr/>
    </dgm:pt>
    <dgm:pt modelId="{BBA7DDC1-B13B-43D0-B2A2-0924914DD581}" type="pres">
      <dgm:prSet presAssocID="{EF4DF589-C13A-43A2-B6B9-0F629B6664AB}" presName="imageAccentRepeatNode" presStyleLbl="alignNode1" presStyleIdx="2" presStyleCnt="9"/>
      <dgm:spPr/>
    </dgm:pt>
    <dgm:pt modelId="{985E7F43-53F2-4326-92BB-BDE5A5EEAD62}" type="pres">
      <dgm:prSet presAssocID="{866E5AA7-9AA1-40E4-A52C-5221BE3EE825}" presName="image_2" presStyleCnt="0"/>
      <dgm:spPr/>
    </dgm:pt>
    <dgm:pt modelId="{A20853B6-1854-42C7-BC04-133425CB53D0}" type="pres">
      <dgm:prSet presAssocID="{866E5AA7-9AA1-40E4-A52C-5221BE3EE825}" presName="imageRepeatNode" presStyleLbl="fgImgPlace1" presStyleIdx="1" presStyleCnt="5"/>
      <dgm:spPr/>
      <dgm:t>
        <a:bodyPr/>
        <a:lstStyle/>
        <a:p>
          <a:endParaRPr lang="pt-BR"/>
        </a:p>
      </dgm:t>
    </dgm:pt>
    <dgm:pt modelId="{ADC82730-0888-4297-8763-A1961982B737}" type="pres">
      <dgm:prSet presAssocID="{E06B9CFA-1B00-4D74-9BB8-22AB167779E9}" presName="image_accent_3" presStyleCnt="0"/>
      <dgm:spPr/>
    </dgm:pt>
    <dgm:pt modelId="{386CF695-DE27-4281-9A93-5334AE778735}" type="pres">
      <dgm:prSet presAssocID="{E06B9CFA-1B00-4D74-9BB8-22AB167779E9}" presName="imageAccentRepeatNode" presStyleLbl="alignNode1" presStyleIdx="3" presStyleCnt="9"/>
      <dgm:spPr/>
    </dgm:pt>
    <dgm:pt modelId="{1E7D7FD2-B9CC-4C02-BBB8-ACBEF3B55511}" type="pres">
      <dgm:prSet presAssocID="{E06B9CFA-1B00-4D74-9BB8-22AB167779E9}" presName="parent_text_3" presStyleLbl="revTx" presStyleIdx="2" presStyleCnt="5" custLinFactNeighborX="-25209" custLinFactNeighborY="-17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B3AE3-B396-495D-ABA6-7C6F682574F0}" type="pres">
      <dgm:prSet presAssocID="{E06B9CFA-1B00-4D74-9BB8-22AB167779E9}" presName="accent_2" presStyleLbl="alignNode1" presStyleIdx="4" presStyleCnt="9"/>
      <dgm:spPr/>
    </dgm:pt>
    <dgm:pt modelId="{27E2D912-9390-454C-A29F-A606DB699134}" type="pres">
      <dgm:prSet presAssocID="{E06B9CFA-1B00-4D74-9BB8-22AB167779E9}" presName="accent_3" presStyleLbl="alignNode1" presStyleIdx="5" presStyleCnt="9"/>
      <dgm:spPr/>
    </dgm:pt>
    <dgm:pt modelId="{EDA906A4-48AC-471C-9C7E-7D57BC224884}" type="pres">
      <dgm:prSet presAssocID="{90D130AD-747C-42C9-9D1A-16309635D217}" presName="image_3" presStyleCnt="0"/>
      <dgm:spPr/>
    </dgm:pt>
    <dgm:pt modelId="{959667BB-5301-4D47-BEC0-F83DFA39BE0D}" type="pres">
      <dgm:prSet presAssocID="{90D130AD-747C-42C9-9D1A-16309635D217}" presName="imageRepeatNode" presStyleLbl="fgImgPlace1" presStyleIdx="2" presStyleCnt="5"/>
      <dgm:spPr/>
      <dgm:t>
        <a:bodyPr/>
        <a:lstStyle/>
        <a:p>
          <a:endParaRPr lang="pt-BR"/>
        </a:p>
      </dgm:t>
    </dgm:pt>
    <dgm:pt modelId="{AA1D942D-973A-488C-9A8A-E899CC0D0B95}" type="pres">
      <dgm:prSet presAssocID="{E6453038-DCF7-4CE3-B2EC-1AA3A40A1A47}" presName="image_accent_4" presStyleCnt="0"/>
      <dgm:spPr/>
    </dgm:pt>
    <dgm:pt modelId="{F4AE8EED-43C6-49F0-B0E5-0B842099DEAA}" type="pres">
      <dgm:prSet presAssocID="{E6453038-DCF7-4CE3-B2EC-1AA3A40A1A47}" presName="imageAccentRepeatNode" presStyleLbl="alignNode1" presStyleIdx="6" presStyleCnt="9"/>
      <dgm:spPr/>
    </dgm:pt>
    <dgm:pt modelId="{EEDC8266-E06C-4140-BEA2-8B8398061701}" type="pres">
      <dgm:prSet presAssocID="{E6453038-DCF7-4CE3-B2EC-1AA3A40A1A47}" presName="parent_text_4" presStyleLbl="revTx" presStyleIdx="3" presStyleCnt="5" custLinFactNeighborX="-19185" custLinFactNeighborY="10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63C13-41E9-4228-849C-AE657649EFCE}" type="pres">
      <dgm:prSet presAssocID="{E6453038-DCF7-4CE3-B2EC-1AA3A40A1A47}" presName="accent_4" presStyleLbl="alignNode1" presStyleIdx="7" presStyleCnt="9"/>
      <dgm:spPr/>
    </dgm:pt>
    <dgm:pt modelId="{45E77236-7641-4591-B948-CA3AD9029E07}" type="pres">
      <dgm:prSet presAssocID="{DAB10332-4CE1-497A-B136-A0B848FB8FA5}" presName="image_4" presStyleCnt="0"/>
      <dgm:spPr/>
    </dgm:pt>
    <dgm:pt modelId="{2B4CDC7B-AF84-4E96-B8B1-D72ED534AF71}" type="pres">
      <dgm:prSet presAssocID="{DAB10332-4CE1-497A-B136-A0B848FB8FA5}" presName="imageRepeatNode" presStyleLbl="fgImgPlace1" presStyleIdx="3" presStyleCnt="5"/>
      <dgm:spPr/>
      <dgm:t>
        <a:bodyPr/>
        <a:lstStyle/>
        <a:p>
          <a:endParaRPr lang="pt-BR"/>
        </a:p>
      </dgm:t>
    </dgm:pt>
    <dgm:pt modelId="{85B18A37-4D74-4540-8F9B-903E205560BF}" type="pres">
      <dgm:prSet presAssocID="{20A1EF6A-A833-4300-80D2-27F86B89460E}" presName="image_accent_5" presStyleCnt="0"/>
      <dgm:spPr/>
    </dgm:pt>
    <dgm:pt modelId="{477DB323-06F9-463E-BA29-901EF782329A}" type="pres">
      <dgm:prSet presAssocID="{20A1EF6A-A833-4300-80D2-27F86B89460E}" presName="imageAccentRepeatNode" presStyleLbl="alignNode1" presStyleIdx="8" presStyleCnt="9"/>
      <dgm:spPr/>
    </dgm:pt>
    <dgm:pt modelId="{04999E69-E88A-46D2-8EB8-D68E8779F08A}" type="pres">
      <dgm:prSet presAssocID="{20A1EF6A-A833-4300-80D2-27F86B89460E}" presName="parent_text_5" presStyleLbl="revTx" presStyleIdx="4" presStyleCnt="5" custLinFactNeighborX="-15963" custLinFactNeighborY="36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FA8094-EED2-409C-A98B-4DC01F072390}" type="pres">
      <dgm:prSet presAssocID="{92294E6E-127D-4CCA-9CDF-0BC50A45E30C}" presName="image_5" presStyleCnt="0"/>
      <dgm:spPr/>
    </dgm:pt>
    <dgm:pt modelId="{0450A7B8-85E5-4577-8CB9-4536903E263E}" type="pres">
      <dgm:prSet presAssocID="{92294E6E-127D-4CCA-9CDF-0BC50A45E30C}" presName="imageRepeatNode" presStyleLbl="fgImgPlace1" presStyleIdx="4" presStyleCnt="5"/>
      <dgm:spPr/>
      <dgm:t>
        <a:bodyPr/>
        <a:lstStyle/>
        <a:p>
          <a:endParaRPr lang="pt-BR"/>
        </a:p>
      </dgm:t>
    </dgm:pt>
  </dgm:ptLst>
  <dgm:cxnLst>
    <dgm:cxn modelId="{697F88B7-683A-4560-90C4-CCEB5A37EFC7}" type="presOf" srcId="{E6453038-DCF7-4CE3-B2EC-1AA3A40A1A47}" destId="{EEDC8266-E06C-4140-BEA2-8B8398061701}" srcOrd="0" destOrd="0" presId="urn:microsoft.com/office/officeart/2008/layout/BubblePictureList"/>
    <dgm:cxn modelId="{0D6E7C37-3F6D-4EBE-881A-1C2F967ED3FD}" type="presOf" srcId="{DAB10332-4CE1-497A-B136-A0B848FB8FA5}" destId="{2B4CDC7B-AF84-4E96-B8B1-D72ED534AF71}" srcOrd="0" destOrd="0" presId="urn:microsoft.com/office/officeart/2008/layout/BubblePictureList"/>
    <dgm:cxn modelId="{17142246-638A-45E4-B9E6-62FDE3EEC700}" type="presOf" srcId="{5F965D5E-8BF2-476F-8FE1-B820137D91E6}" destId="{6148A560-2456-4488-8EC9-B91712DDAB73}" srcOrd="0" destOrd="0" presId="urn:microsoft.com/office/officeart/2008/layout/BubblePictureList"/>
    <dgm:cxn modelId="{1B6975D5-B2BF-475C-B195-9A827B9170AC}" srcId="{5F965D5E-8BF2-476F-8FE1-B820137D91E6}" destId="{D4FBC4ED-0156-45CE-B21E-C47E24D767E8}" srcOrd="0" destOrd="0" parTransId="{24B99287-BFEA-47F8-8242-5D35D18F9D51}" sibTransId="{C6446B47-D0CF-43FA-9F29-D5B02502B934}"/>
    <dgm:cxn modelId="{5D8348EE-ED60-4FBE-8BB7-E92A35B7A5CD}" srcId="{5F965D5E-8BF2-476F-8FE1-B820137D91E6}" destId="{EF4DF589-C13A-43A2-B6B9-0F629B6664AB}" srcOrd="1" destOrd="0" parTransId="{4C02B108-01CC-4845-8654-B4CDA586DCAC}" sibTransId="{866E5AA7-9AA1-40E4-A52C-5221BE3EE825}"/>
    <dgm:cxn modelId="{21CCE12C-5CA9-4731-8755-FCDB0E76FCE4}" srcId="{5F965D5E-8BF2-476F-8FE1-B820137D91E6}" destId="{20A1EF6A-A833-4300-80D2-27F86B89460E}" srcOrd="4" destOrd="0" parTransId="{E0EEC45E-24A4-4411-9320-14A4EB15567A}" sibTransId="{92294E6E-127D-4CCA-9CDF-0BC50A45E30C}"/>
    <dgm:cxn modelId="{EC1B5595-54EA-47B2-8B3D-A9D56D43199A}" type="presOf" srcId="{D4FBC4ED-0156-45CE-B21E-C47E24D767E8}" destId="{7584337A-B890-43E7-92FD-2EC9FA3C5642}" srcOrd="0" destOrd="0" presId="urn:microsoft.com/office/officeart/2008/layout/BubblePictureList"/>
    <dgm:cxn modelId="{5547FC69-CF0C-4926-9F91-670093B946B9}" type="presOf" srcId="{E06B9CFA-1B00-4D74-9BB8-22AB167779E9}" destId="{1E7D7FD2-B9CC-4C02-BBB8-ACBEF3B55511}" srcOrd="0" destOrd="0" presId="urn:microsoft.com/office/officeart/2008/layout/BubblePictureList"/>
    <dgm:cxn modelId="{63F46823-7583-4766-9D30-BEB769E1A583}" srcId="{5F965D5E-8BF2-476F-8FE1-B820137D91E6}" destId="{E6453038-DCF7-4CE3-B2EC-1AA3A40A1A47}" srcOrd="3" destOrd="0" parTransId="{AFE5107C-0642-485A-B811-67DE5D926F0B}" sibTransId="{DAB10332-4CE1-497A-B136-A0B848FB8FA5}"/>
    <dgm:cxn modelId="{85A680B0-12CB-4017-BA98-361CC62E8A34}" type="presOf" srcId="{EF4DF589-C13A-43A2-B6B9-0F629B6664AB}" destId="{51B0914B-F31E-4F43-B117-31C0471CB600}" srcOrd="0" destOrd="0" presId="urn:microsoft.com/office/officeart/2008/layout/BubblePictureList"/>
    <dgm:cxn modelId="{76700104-5513-45B3-BE51-D1D865E5F785}" type="presOf" srcId="{20A1EF6A-A833-4300-80D2-27F86B89460E}" destId="{04999E69-E88A-46D2-8EB8-D68E8779F08A}" srcOrd="0" destOrd="0" presId="urn:microsoft.com/office/officeart/2008/layout/BubblePictureList"/>
    <dgm:cxn modelId="{B70D5F57-BD00-48D3-A188-5CE11442974D}" srcId="{5F965D5E-8BF2-476F-8FE1-B820137D91E6}" destId="{E06B9CFA-1B00-4D74-9BB8-22AB167779E9}" srcOrd="2" destOrd="0" parTransId="{1DC879FD-344A-4F44-9C61-F842C3251CC2}" sibTransId="{90D130AD-747C-42C9-9D1A-16309635D217}"/>
    <dgm:cxn modelId="{954791EC-F97C-491E-AF05-19395C257E54}" type="presOf" srcId="{866E5AA7-9AA1-40E4-A52C-5221BE3EE825}" destId="{A20853B6-1854-42C7-BC04-133425CB53D0}" srcOrd="0" destOrd="0" presId="urn:microsoft.com/office/officeart/2008/layout/BubblePictureList"/>
    <dgm:cxn modelId="{718BCDFD-8F47-4D1F-96EC-BBEA8F3514B1}" type="presOf" srcId="{92294E6E-127D-4CCA-9CDF-0BC50A45E30C}" destId="{0450A7B8-85E5-4577-8CB9-4536903E263E}" srcOrd="0" destOrd="0" presId="urn:microsoft.com/office/officeart/2008/layout/BubblePictureList"/>
    <dgm:cxn modelId="{06FB2663-9C15-4AAF-8504-3766E4DE3A02}" type="presOf" srcId="{90D130AD-747C-42C9-9D1A-16309635D217}" destId="{959667BB-5301-4D47-BEC0-F83DFA39BE0D}" srcOrd="0" destOrd="0" presId="urn:microsoft.com/office/officeart/2008/layout/BubblePictureList"/>
    <dgm:cxn modelId="{EBFAE229-FB0C-4047-B26A-F0096C3C0F1A}" type="presOf" srcId="{C6446B47-D0CF-43FA-9F29-D5B02502B934}" destId="{55D3675D-61A3-4782-AA05-5A13ACD41E42}" srcOrd="0" destOrd="0" presId="urn:microsoft.com/office/officeart/2008/layout/BubblePictureList"/>
    <dgm:cxn modelId="{1BD24E5D-3337-4902-ADC8-DA1E3E4546E3}" type="presParOf" srcId="{6148A560-2456-4488-8EC9-B91712DDAB73}" destId="{7584337A-B890-43E7-92FD-2EC9FA3C5642}" srcOrd="0" destOrd="0" presId="urn:microsoft.com/office/officeart/2008/layout/BubblePictureList"/>
    <dgm:cxn modelId="{BB623167-8D44-4017-BEF2-D4FAF67FEC48}" type="presParOf" srcId="{6148A560-2456-4488-8EC9-B91712DDAB73}" destId="{8B83443A-ACC3-4146-92B9-65E470D333CA}" srcOrd="1" destOrd="0" presId="urn:microsoft.com/office/officeart/2008/layout/BubblePictureList"/>
    <dgm:cxn modelId="{831F6BCA-3E8D-4A2C-A6B3-F2B7EE894F3B}" type="presParOf" srcId="{8B83443A-ACC3-4146-92B9-65E470D333CA}" destId="{29E05561-D126-4679-B171-8B38CA52714E}" srcOrd="0" destOrd="0" presId="urn:microsoft.com/office/officeart/2008/layout/BubblePictureList"/>
    <dgm:cxn modelId="{148B9595-1F0B-4E73-911F-5A47D0310EF3}" type="presParOf" srcId="{6148A560-2456-4488-8EC9-B91712DDAB73}" destId="{3C0CC031-1077-4483-A3EC-D54EE80FCE85}" srcOrd="2" destOrd="0" presId="urn:microsoft.com/office/officeart/2008/layout/BubblePictureList"/>
    <dgm:cxn modelId="{6CB16881-ED03-4D82-B370-4329874D93DC}" type="presParOf" srcId="{6148A560-2456-4488-8EC9-B91712DDAB73}" destId="{7D2BD681-1E6C-4E29-AAE7-74CCCD168930}" srcOrd="3" destOrd="0" presId="urn:microsoft.com/office/officeart/2008/layout/BubblePictureList"/>
    <dgm:cxn modelId="{4152CEA0-C46D-4D98-97B3-7A378D13FBD4}" type="presParOf" srcId="{7D2BD681-1E6C-4E29-AAE7-74CCCD168930}" destId="{55D3675D-61A3-4782-AA05-5A13ACD41E42}" srcOrd="0" destOrd="0" presId="urn:microsoft.com/office/officeart/2008/layout/BubblePictureList"/>
    <dgm:cxn modelId="{CB1EC7F7-4F0B-4A88-AA83-F6720E6E2F41}" type="presParOf" srcId="{6148A560-2456-4488-8EC9-B91712DDAB73}" destId="{51B0914B-F31E-4F43-B117-31C0471CB600}" srcOrd="4" destOrd="0" presId="urn:microsoft.com/office/officeart/2008/layout/BubblePictureList"/>
    <dgm:cxn modelId="{B74250E4-0468-4BD1-9E91-B0C98BB0C547}" type="presParOf" srcId="{6148A560-2456-4488-8EC9-B91712DDAB73}" destId="{BD381FC3-5713-4D72-BD87-4958D23CAA3B}" srcOrd="5" destOrd="0" presId="urn:microsoft.com/office/officeart/2008/layout/BubblePictureList"/>
    <dgm:cxn modelId="{75909AA9-9A75-4D45-8059-4F76A1F137A2}" type="presParOf" srcId="{BD381FC3-5713-4D72-BD87-4958D23CAA3B}" destId="{BBA7DDC1-B13B-43D0-B2A2-0924914DD581}" srcOrd="0" destOrd="0" presId="urn:microsoft.com/office/officeart/2008/layout/BubblePictureList"/>
    <dgm:cxn modelId="{3D3A998E-E645-4AE3-ACAB-A4060E2F505E}" type="presParOf" srcId="{6148A560-2456-4488-8EC9-B91712DDAB73}" destId="{985E7F43-53F2-4326-92BB-BDE5A5EEAD62}" srcOrd="6" destOrd="0" presId="urn:microsoft.com/office/officeart/2008/layout/BubblePictureList"/>
    <dgm:cxn modelId="{204D86AD-0A78-43DD-8D78-594B8E087C27}" type="presParOf" srcId="{985E7F43-53F2-4326-92BB-BDE5A5EEAD62}" destId="{A20853B6-1854-42C7-BC04-133425CB53D0}" srcOrd="0" destOrd="0" presId="urn:microsoft.com/office/officeart/2008/layout/BubblePictureList"/>
    <dgm:cxn modelId="{5F0F2D58-893E-4B5E-8327-3E59679E6858}" type="presParOf" srcId="{6148A560-2456-4488-8EC9-B91712DDAB73}" destId="{ADC82730-0888-4297-8763-A1961982B737}" srcOrd="7" destOrd="0" presId="urn:microsoft.com/office/officeart/2008/layout/BubblePictureList"/>
    <dgm:cxn modelId="{9B7DD4FC-73DB-44AB-B070-69C646D920FA}" type="presParOf" srcId="{ADC82730-0888-4297-8763-A1961982B737}" destId="{386CF695-DE27-4281-9A93-5334AE778735}" srcOrd="0" destOrd="0" presId="urn:microsoft.com/office/officeart/2008/layout/BubblePictureList"/>
    <dgm:cxn modelId="{6EA40A4D-EF61-4CFC-932D-80E7C2C52DE1}" type="presParOf" srcId="{6148A560-2456-4488-8EC9-B91712DDAB73}" destId="{1E7D7FD2-B9CC-4C02-BBB8-ACBEF3B55511}" srcOrd="8" destOrd="0" presId="urn:microsoft.com/office/officeart/2008/layout/BubblePictureList"/>
    <dgm:cxn modelId="{51A44432-F959-4CE4-A6DE-0042D1DC7D3B}" type="presParOf" srcId="{6148A560-2456-4488-8EC9-B91712DDAB73}" destId="{80BB3AE3-B396-495D-ABA6-7C6F682574F0}" srcOrd="9" destOrd="0" presId="urn:microsoft.com/office/officeart/2008/layout/BubblePictureList"/>
    <dgm:cxn modelId="{EC7B117B-E22F-4E1D-975E-4A1A5F010DF1}" type="presParOf" srcId="{6148A560-2456-4488-8EC9-B91712DDAB73}" destId="{27E2D912-9390-454C-A29F-A606DB699134}" srcOrd="10" destOrd="0" presId="urn:microsoft.com/office/officeart/2008/layout/BubblePictureList"/>
    <dgm:cxn modelId="{5C9A7D8B-4EE7-45E7-B2D8-9884C4891554}" type="presParOf" srcId="{6148A560-2456-4488-8EC9-B91712DDAB73}" destId="{EDA906A4-48AC-471C-9C7E-7D57BC224884}" srcOrd="11" destOrd="0" presId="urn:microsoft.com/office/officeart/2008/layout/BubblePictureList"/>
    <dgm:cxn modelId="{48156D71-1031-4F3A-B60B-F538D4E8CD09}" type="presParOf" srcId="{EDA906A4-48AC-471C-9C7E-7D57BC224884}" destId="{959667BB-5301-4D47-BEC0-F83DFA39BE0D}" srcOrd="0" destOrd="0" presId="urn:microsoft.com/office/officeart/2008/layout/BubblePictureList"/>
    <dgm:cxn modelId="{2C9EBB4A-6192-4048-83E5-AE7EC050E37C}" type="presParOf" srcId="{6148A560-2456-4488-8EC9-B91712DDAB73}" destId="{AA1D942D-973A-488C-9A8A-E899CC0D0B95}" srcOrd="12" destOrd="0" presId="urn:microsoft.com/office/officeart/2008/layout/BubblePictureList"/>
    <dgm:cxn modelId="{2ED8E294-0DAF-40F1-A541-A1CF798B2426}" type="presParOf" srcId="{AA1D942D-973A-488C-9A8A-E899CC0D0B95}" destId="{F4AE8EED-43C6-49F0-B0E5-0B842099DEAA}" srcOrd="0" destOrd="0" presId="urn:microsoft.com/office/officeart/2008/layout/BubblePictureList"/>
    <dgm:cxn modelId="{3AD4C16F-A035-4B68-8CFB-F5CBEF10345C}" type="presParOf" srcId="{6148A560-2456-4488-8EC9-B91712DDAB73}" destId="{EEDC8266-E06C-4140-BEA2-8B8398061701}" srcOrd="13" destOrd="0" presId="urn:microsoft.com/office/officeart/2008/layout/BubblePictureList"/>
    <dgm:cxn modelId="{D86EECB6-AB45-4B3D-AE9F-E102B6FA334B}" type="presParOf" srcId="{6148A560-2456-4488-8EC9-B91712DDAB73}" destId="{EFB63C13-41E9-4228-849C-AE657649EFCE}" srcOrd="14" destOrd="0" presId="urn:microsoft.com/office/officeart/2008/layout/BubblePictureList"/>
    <dgm:cxn modelId="{E73D3E08-67F0-4486-A0EE-76C29DC69CE7}" type="presParOf" srcId="{6148A560-2456-4488-8EC9-B91712DDAB73}" destId="{45E77236-7641-4591-B948-CA3AD9029E07}" srcOrd="15" destOrd="0" presId="urn:microsoft.com/office/officeart/2008/layout/BubblePictureList"/>
    <dgm:cxn modelId="{6463B9FA-A535-4609-A8C5-268F10C4CEE6}" type="presParOf" srcId="{45E77236-7641-4591-B948-CA3AD9029E07}" destId="{2B4CDC7B-AF84-4E96-B8B1-D72ED534AF71}" srcOrd="0" destOrd="0" presId="urn:microsoft.com/office/officeart/2008/layout/BubblePictureList"/>
    <dgm:cxn modelId="{291EBC1D-7D22-4D11-A892-0E3ABCB1F355}" type="presParOf" srcId="{6148A560-2456-4488-8EC9-B91712DDAB73}" destId="{85B18A37-4D74-4540-8F9B-903E205560BF}" srcOrd="16" destOrd="0" presId="urn:microsoft.com/office/officeart/2008/layout/BubblePictureList"/>
    <dgm:cxn modelId="{55621F22-B156-46A7-B6E4-2CB2D9352889}" type="presParOf" srcId="{85B18A37-4D74-4540-8F9B-903E205560BF}" destId="{477DB323-06F9-463E-BA29-901EF782329A}" srcOrd="0" destOrd="0" presId="urn:microsoft.com/office/officeart/2008/layout/BubblePictureList"/>
    <dgm:cxn modelId="{DCCB5AAB-B1E7-4BEB-8879-987664DE6748}" type="presParOf" srcId="{6148A560-2456-4488-8EC9-B91712DDAB73}" destId="{04999E69-E88A-46D2-8EB8-D68E8779F08A}" srcOrd="17" destOrd="0" presId="urn:microsoft.com/office/officeart/2008/layout/BubblePictureList"/>
    <dgm:cxn modelId="{A1DC0828-8C94-478B-BBA5-BBD7C8598824}" type="presParOf" srcId="{6148A560-2456-4488-8EC9-B91712DDAB73}" destId="{1BFA8094-EED2-409C-A98B-4DC01F072390}" srcOrd="18" destOrd="0" presId="urn:microsoft.com/office/officeart/2008/layout/BubblePictureList"/>
    <dgm:cxn modelId="{D69547FB-2931-4149-9850-7D93987956C3}" type="presParOf" srcId="{1BFA8094-EED2-409C-A98B-4DC01F072390}" destId="{0450A7B8-85E5-4577-8CB9-4536903E263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680C0-A5AA-443A-9495-B5C5F1CE696C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85E7B7A8-3261-4EA7-AB42-D8ABF26372AE}">
      <dgm:prSet phldrT="[Texto]" custT="1"/>
      <dgm:spPr/>
      <dgm:t>
        <a:bodyPr/>
        <a:lstStyle/>
        <a:p>
          <a:r>
            <a:rPr lang="pt-BR" sz="2400" b="1" dirty="0" smtClean="0"/>
            <a:t>Adulto x Adulto</a:t>
          </a:r>
          <a:endParaRPr lang="pt-BR" sz="2400" b="1" dirty="0"/>
        </a:p>
      </dgm:t>
    </dgm:pt>
    <dgm:pt modelId="{67C1A410-1CA6-4E60-8966-017299B968E6}" type="parTrans" cxnId="{1387288F-9BCB-446F-8EF4-E938610F6D78}">
      <dgm:prSet/>
      <dgm:spPr/>
      <dgm:t>
        <a:bodyPr/>
        <a:lstStyle/>
        <a:p>
          <a:endParaRPr lang="pt-BR" sz="2400" b="1"/>
        </a:p>
      </dgm:t>
    </dgm:pt>
    <dgm:pt modelId="{B7C66ACE-0C33-4BC3-865F-A5498E6349B1}" type="sibTrans" cxnId="{1387288F-9BCB-446F-8EF4-E938610F6D78}">
      <dgm:prSet/>
      <dgm:spPr/>
      <dgm:t>
        <a:bodyPr/>
        <a:lstStyle/>
        <a:p>
          <a:endParaRPr lang="pt-BR" sz="2400" b="1"/>
        </a:p>
      </dgm:t>
    </dgm:pt>
    <dgm:pt modelId="{59E2DA45-2E97-4216-8EEF-1D4604DAB950}">
      <dgm:prSet phldrT="[Texto]" custT="1"/>
      <dgm:spPr/>
      <dgm:t>
        <a:bodyPr/>
        <a:lstStyle/>
        <a:p>
          <a:r>
            <a:rPr lang="pt-BR" sz="2400" b="1" dirty="0" smtClean="0"/>
            <a:t>Adulto x Criança</a:t>
          </a:r>
          <a:endParaRPr lang="pt-BR" sz="2400" b="1" dirty="0"/>
        </a:p>
      </dgm:t>
    </dgm:pt>
    <dgm:pt modelId="{B30DE62E-E9C4-4262-BACC-5A03182946E0}" type="parTrans" cxnId="{E7194850-D1BF-4333-89F1-3EA30F3C8DE6}">
      <dgm:prSet/>
      <dgm:spPr/>
      <dgm:t>
        <a:bodyPr/>
        <a:lstStyle/>
        <a:p>
          <a:endParaRPr lang="pt-BR" sz="2400" b="1"/>
        </a:p>
      </dgm:t>
    </dgm:pt>
    <dgm:pt modelId="{77ADFB2C-C3A6-4606-8E3B-4E70386060AA}" type="sibTrans" cxnId="{E7194850-D1BF-4333-89F1-3EA30F3C8DE6}">
      <dgm:prSet/>
      <dgm:spPr/>
      <dgm:t>
        <a:bodyPr/>
        <a:lstStyle/>
        <a:p>
          <a:endParaRPr lang="pt-BR" sz="2400" b="1"/>
        </a:p>
      </dgm:t>
    </dgm:pt>
    <dgm:pt modelId="{3FB5D609-D976-43B3-AA09-28C282D95E67}">
      <dgm:prSet phldrT="[Texto]" custT="1"/>
      <dgm:spPr/>
      <dgm:t>
        <a:bodyPr/>
        <a:lstStyle/>
        <a:p>
          <a:r>
            <a:rPr lang="pt-BR" sz="2400" b="1" dirty="0" smtClean="0"/>
            <a:t>Criança x Criança</a:t>
          </a:r>
          <a:endParaRPr lang="pt-BR" sz="2400" b="1" dirty="0"/>
        </a:p>
      </dgm:t>
    </dgm:pt>
    <dgm:pt modelId="{AE307C8E-2A37-4676-B67A-190DF9D03480}" type="parTrans" cxnId="{FE48974D-281F-4980-9DA7-164F81508169}">
      <dgm:prSet/>
      <dgm:spPr/>
      <dgm:t>
        <a:bodyPr/>
        <a:lstStyle/>
        <a:p>
          <a:endParaRPr lang="pt-BR" sz="2400" b="1"/>
        </a:p>
      </dgm:t>
    </dgm:pt>
    <dgm:pt modelId="{F7FB29EC-1850-48F9-8916-2054AA77D62A}" type="sibTrans" cxnId="{FE48974D-281F-4980-9DA7-164F81508169}">
      <dgm:prSet/>
      <dgm:spPr/>
      <dgm:t>
        <a:bodyPr/>
        <a:lstStyle/>
        <a:p>
          <a:endParaRPr lang="pt-BR" sz="2400" b="1"/>
        </a:p>
      </dgm:t>
    </dgm:pt>
    <dgm:pt modelId="{68CA9236-495E-4C5B-8EB2-BC1A3421A950}" type="pres">
      <dgm:prSet presAssocID="{72B680C0-A5AA-443A-9495-B5C5F1CE696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2830C2-9077-43DF-A705-EB1952A6DF4F}" type="pres">
      <dgm:prSet presAssocID="{85E7B7A8-3261-4EA7-AB42-D8ABF26372A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386D1B-754E-4449-ADF7-56D8912317D9}" type="pres">
      <dgm:prSet presAssocID="{85E7B7A8-3261-4EA7-AB42-D8ABF26372AE}" presName="gear1srcNode" presStyleLbl="node1" presStyleIdx="0" presStyleCnt="3"/>
      <dgm:spPr/>
      <dgm:t>
        <a:bodyPr/>
        <a:lstStyle/>
        <a:p>
          <a:endParaRPr lang="pt-BR"/>
        </a:p>
      </dgm:t>
    </dgm:pt>
    <dgm:pt modelId="{3066D5F9-D881-4D20-8CE1-297D54181899}" type="pres">
      <dgm:prSet presAssocID="{85E7B7A8-3261-4EA7-AB42-D8ABF26372AE}" presName="gear1dstNode" presStyleLbl="node1" presStyleIdx="0" presStyleCnt="3"/>
      <dgm:spPr/>
      <dgm:t>
        <a:bodyPr/>
        <a:lstStyle/>
        <a:p>
          <a:endParaRPr lang="pt-BR"/>
        </a:p>
      </dgm:t>
    </dgm:pt>
    <dgm:pt modelId="{E1C75F90-70F7-4E43-9B89-E6C6EEFD2CB8}" type="pres">
      <dgm:prSet presAssocID="{59E2DA45-2E97-4216-8EEF-1D4604DAB95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0D18F1-7413-4DC2-B1F5-8861F0986C41}" type="pres">
      <dgm:prSet presAssocID="{59E2DA45-2E97-4216-8EEF-1D4604DAB950}" presName="gear2srcNode" presStyleLbl="node1" presStyleIdx="1" presStyleCnt="3"/>
      <dgm:spPr/>
      <dgm:t>
        <a:bodyPr/>
        <a:lstStyle/>
        <a:p>
          <a:endParaRPr lang="pt-BR"/>
        </a:p>
      </dgm:t>
    </dgm:pt>
    <dgm:pt modelId="{5BEE23E9-129C-499D-934C-7843FBCFAA83}" type="pres">
      <dgm:prSet presAssocID="{59E2DA45-2E97-4216-8EEF-1D4604DAB950}" presName="gear2dstNode" presStyleLbl="node1" presStyleIdx="1" presStyleCnt="3"/>
      <dgm:spPr/>
      <dgm:t>
        <a:bodyPr/>
        <a:lstStyle/>
        <a:p>
          <a:endParaRPr lang="pt-BR"/>
        </a:p>
      </dgm:t>
    </dgm:pt>
    <dgm:pt modelId="{21B96B6C-16FA-4076-A04C-6015EE4AD607}" type="pres">
      <dgm:prSet presAssocID="{3FB5D609-D976-43B3-AA09-28C282D95E67}" presName="gear3" presStyleLbl="node1" presStyleIdx="2" presStyleCnt="3"/>
      <dgm:spPr/>
      <dgm:t>
        <a:bodyPr/>
        <a:lstStyle/>
        <a:p>
          <a:endParaRPr lang="pt-BR"/>
        </a:p>
      </dgm:t>
    </dgm:pt>
    <dgm:pt modelId="{EC761FF1-4569-44D9-8138-E744B733C4EB}" type="pres">
      <dgm:prSet presAssocID="{3FB5D609-D976-43B3-AA09-28C282D95E6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0F57A4-CB42-4F73-A2F3-1F77451F838C}" type="pres">
      <dgm:prSet presAssocID="{3FB5D609-D976-43B3-AA09-28C282D95E67}" presName="gear3srcNode" presStyleLbl="node1" presStyleIdx="2" presStyleCnt="3"/>
      <dgm:spPr/>
      <dgm:t>
        <a:bodyPr/>
        <a:lstStyle/>
        <a:p>
          <a:endParaRPr lang="pt-BR"/>
        </a:p>
      </dgm:t>
    </dgm:pt>
    <dgm:pt modelId="{142A7315-FED0-47CE-8179-9101D61ADC54}" type="pres">
      <dgm:prSet presAssocID="{3FB5D609-D976-43B3-AA09-28C282D95E67}" presName="gear3dstNode" presStyleLbl="node1" presStyleIdx="2" presStyleCnt="3"/>
      <dgm:spPr/>
      <dgm:t>
        <a:bodyPr/>
        <a:lstStyle/>
        <a:p>
          <a:endParaRPr lang="pt-BR"/>
        </a:p>
      </dgm:t>
    </dgm:pt>
    <dgm:pt modelId="{54AC46B1-4F07-446C-8865-DF02CE3F4E41}" type="pres">
      <dgm:prSet presAssocID="{B7C66ACE-0C33-4BC3-865F-A5498E6349B1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0CDB343-4105-454A-B672-031F987FE84B}" type="pres">
      <dgm:prSet presAssocID="{77ADFB2C-C3A6-4606-8E3B-4E70386060AA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9773C8F7-0E0A-460E-96FA-72F1942BD63F}" type="pres">
      <dgm:prSet presAssocID="{F7FB29EC-1850-48F9-8916-2054AA77D62A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003D9C2-A752-421B-940F-F09EF799DE2F}" type="presOf" srcId="{85E7B7A8-3261-4EA7-AB42-D8ABF26372AE}" destId="{3066D5F9-D881-4D20-8CE1-297D54181899}" srcOrd="2" destOrd="0" presId="urn:microsoft.com/office/officeart/2005/8/layout/gear1"/>
    <dgm:cxn modelId="{A4501EC4-C550-4229-AC6A-1F6B84BEDB4E}" type="presOf" srcId="{59E2DA45-2E97-4216-8EEF-1D4604DAB950}" destId="{E1C75F90-70F7-4E43-9B89-E6C6EEFD2CB8}" srcOrd="0" destOrd="0" presId="urn:microsoft.com/office/officeart/2005/8/layout/gear1"/>
    <dgm:cxn modelId="{A8622908-8271-4FCB-9FF7-4EA5D61F1B6F}" type="presOf" srcId="{3FB5D609-D976-43B3-AA09-28C282D95E67}" destId="{21B96B6C-16FA-4076-A04C-6015EE4AD607}" srcOrd="0" destOrd="0" presId="urn:microsoft.com/office/officeart/2005/8/layout/gear1"/>
    <dgm:cxn modelId="{2A863F93-155D-4256-B447-244088B9C3BB}" type="presOf" srcId="{59E2DA45-2E97-4216-8EEF-1D4604DAB950}" destId="{B50D18F1-7413-4DC2-B1F5-8861F0986C41}" srcOrd="1" destOrd="0" presId="urn:microsoft.com/office/officeart/2005/8/layout/gear1"/>
    <dgm:cxn modelId="{FE48974D-281F-4980-9DA7-164F81508169}" srcId="{72B680C0-A5AA-443A-9495-B5C5F1CE696C}" destId="{3FB5D609-D976-43B3-AA09-28C282D95E67}" srcOrd="2" destOrd="0" parTransId="{AE307C8E-2A37-4676-B67A-190DF9D03480}" sibTransId="{F7FB29EC-1850-48F9-8916-2054AA77D62A}"/>
    <dgm:cxn modelId="{CE3ECE3D-9226-4A9C-8103-00C357E8CA33}" type="presOf" srcId="{3FB5D609-D976-43B3-AA09-28C282D95E67}" destId="{EC761FF1-4569-44D9-8138-E744B733C4EB}" srcOrd="1" destOrd="0" presId="urn:microsoft.com/office/officeart/2005/8/layout/gear1"/>
    <dgm:cxn modelId="{94DD749E-2E4D-421D-A61B-9E139F7FEC45}" type="presOf" srcId="{3FB5D609-D976-43B3-AA09-28C282D95E67}" destId="{C10F57A4-CB42-4F73-A2F3-1F77451F838C}" srcOrd="2" destOrd="0" presId="urn:microsoft.com/office/officeart/2005/8/layout/gear1"/>
    <dgm:cxn modelId="{9976CC8F-BE41-45D2-9E03-BACE934C0D78}" type="presOf" srcId="{85E7B7A8-3261-4EA7-AB42-D8ABF26372AE}" destId="{B8386D1B-754E-4449-ADF7-56D8912317D9}" srcOrd="1" destOrd="0" presId="urn:microsoft.com/office/officeart/2005/8/layout/gear1"/>
    <dgm:cxn modelId="{1387288F-9BCB-446F-8EF4-E938610F6D78}" srcId="{72B680C0-A5AA-443A-9495-B5C5F1CE696C}" destId="{85E7B7A8-3261-4EA7-AB42-D8ABF26372AE}" srcOrd="0" destOrd="0" parTransId="{67C1A410-1CA6-4E60-8966-017299B968E6}" sibTransId="{B7C66ACE-0C33-4BC3-865F-A5498E6349B1}"/>
    <dgm:cxn modelId="{CDD05436-0E7A-496C-9B33-E06A052A1CFB}" type="presOf" srcId="{85E7B7A8-3261-4EA7-AB42-D8ABF26372AE}" destId="{B62830C2-9077-43DF-A705-EB1952A6DF4F}" srcOrd="0" destOrd="0" presId="urn:microsoft.com/office/officeart/2005/8/layout/gear1"/>
    <dgm:cxn modelId="{35559061-6098-4120-801C-1EB939D832C8}" type="presOf" srcId="{59E2DA45-2E97-4216-8EEF-1D4604DAB950}" destId="{5BEE23E9-129C-499D-934C-7843FBCFAA83}" srcOrd="2" destOrd="0" presId="urn:microsoft.com/office/officeart/2005/8/layout/gear1"/>
    <dgm:cxn modelId="{F3EAF33B-41A2-46CD-A5A5-106738DCB062}" type="presOf" srcId="{77ADFB2C-C3A6-4606-8E3B-4E70386060AA}" destId="{50CDB343-4105-454A-B672-031F987FE84B}" srcOrd="0" destOrd="0" presId="urn:microsoft.com/office/officeart/2005/8/layout/gear1"/>
    <dgm:cxn modelId="{63EB8160-B0E5-4B36-953D-C598008942F0}" type="presOf" srcId="{F7FB29EC-1850-48F9-8916-2054AA77D62A}" destId="{9773C8F7-0E0A-460E-96FA-72F1942BD63F}" srcOrd="0" destOrd="0" presId="urn:microsoft.com/office/officeart/2005/8/layout/gear1"/>
    <dgm:cxn modelId="{E7194850-D1BF-4333-89F1-3EA30F3C8DE6}" srcId="{72B680C0-A5AA-443A-9495-B5C5F1CE696C}" destId="{59E2DA45-2E97-4216-8EEF-1D4604DAB950}" srcOrd="1" destOrd="0" parTransId="{B30DE62E-E9C4-4262-BACC-5A03182946E0}" sibTransId="{77ADFB2C-C3A6-4606-8E3B-4E70386060AA}"/>
    <dgm:cxn modelId="{9F157351-6F5F-4E0B-819D-7BB2F21A6504}" type="presOf" srcId="{72B680C0-A5AA-443A-9495-B5C5F1CE696C}" destId="{68CA9236-495E-4C5B-8EB2-BC1A3421A950}" srcOrd="0" destOrd="0" presId="urn:microsoft.com/office/officeart/2005/8/layout/gear1"/>
    <dgm:cxn modelId="{36478F02-03BF-45B5-AAB8-03BF14CEE0EF}" type="presOf" srcId="{3FB5D609-D976-43B3-AA09-28C282D95E67}" destId="{142A7315-FED0-47CE-8179-9101D61ADC54}" srcOrd="3" destOrd="0" presId="urn:microsoft.com/office/officeart/2005/8/layout/gear1"/>
    <dgm:cxn modelId="{81718B7E-0B2A-4538-B8B2-FF814F4F6199}" type="presOf" srcId="{B7C66ACE-0C33-4BC3-865F-A5498E6349B1}" destId="{54AC46B1-4F07-446C-8865-DF02CE3F4E41}" srcOrd="0" destOrd="0" presId="urn:microsoft.com/office/officeart/2005/8/layout/gear1"/>
    <dgm:cxn modelId="{C6C87C5F-5D9A-43EE-AB13-364E4906E063}" type="presParOf" srcId="{68CA9236-495E-4C5B-8EB2-BC1A3421A950}" destId="{B62830C2-9077-43DF-A705-EB1952A6DF4F}" srcOrd="0" destOrd="0" presId="urn:microsoft.com/office/officeart/2005/8/layout/gear1"/>
    <dgm:cxn modelId="{061C59E8-42A9-4F07-9E90-A2682D9B7FC1}" type="presParOf" srcId="{68CA9236-495E-4C5B-8EB2-BC1A3421A950}" destId="{B8386D1B-754E-4449-ADF7-56D8912317D9}" srcOrd="1" destOrd="0" presId="urn:microsoft.com/office/officeart/2005/8/layout/gear1"/>
    <dgm:cxn modelId="{817A4B9C-AEF1-4C96-BD91-7022E02CDF53}" type="presParOf" srcId="{68CA9236-495E-4C5B-8EB2-BC1A3421A950}" destId="{3066D5F9-D881-4D20-8CE1-297D54181899}" srcOrd="2" destOrd="0" presId="urn:microsoft.com/office/officeart/2005/8/layout/gear1"/>
    <dgm:cxn modelId="{4C806AAD-043B-4CF8-8A46-E7107F6B8B43}" type="presParOf" srcId="{68CA9236-495E-4C5B-8EB2-BC1A3421A950}" destId="{E1C75F90-70F7-4E43-9B89-E6C6EEFD2CB8}" srcOrd="3" destOrd="0" presId="urn:microsoft.com/office/officeart/2005/8/layout/gear1"/>
    <dgm:cxn modelId="{66C1FA2F-E56A-4554-A300-0B0A7838D419}" type="presParOf" srcId="{68CA9236-495E-4C5B-8EB2-BC1A3421A950}" destId="{B50D18F1-7413-4DC2-B1F5-8861F0986C41}" srcOrd="4" destOrd="0" presId="urn:microsoft.com/office/officeart/2005/8/layout/gear1"/>
    <dgm:cxn modelId="{B8290BB3-42BD-4368-8B22-24D5277D4151}" type="presParOf" srcId="{68CA9236-495E-4C5B-8EB2-BC1A3421A950}" destId="{5BEE23E9-129C-499D-934C-7843FBCFAA83}" srcOrd="5" destOrd="0" presId="urn:microsoft.com/office/officeart/2005/8/layout/gear1"/>
    <dgm:cxn modelId="{0E6EA2EF-8250-4412-86AA-F63517982879}" type="presParOf" srcId="{68CA9236-495E-4C5B-8EB2-BC1A3421A950}" destId="{21B96B6C-16FA-4076-A04C-6015EE4AD607}" srcOrd="6" destOrd="0" presId="urn:microsoft.com/office/officeart/2005/8/layout/gear1"/>
    <dgm:cxn modelId="{8F4262C5-C264-437D-84DA-BA0108C6820D}" type="presParOf" srcId="{68CA9236-495E-4C5B-8EB2-BC1A3421A950}" destId="{EC761FF1-4569-44D9-8138-E744B733C4EB}" srcOrd="7" destOrd="0" presId="urn:microsoft.com/office/officeart/2005/8/layout/gear1"/>
    <dgm:cxn modelId="{DB5B16DA-A369-4A4D-8C4D-E583F76CE614}" type="presParOf" srcId="{68CA9236-495E-4C5B-8EB2-BC1A3421A950}" destId="{C10F57A4-CB42-4F73-A2F3-1F77451F838C}" srcOrd="8" destOrd="0" presId="urn:microsoft.com/office/officeart/2005/8/layout/gear1"/>
    <dgm:cxn modelId="{2AF72C93-2B1C-4249-9AE5-59652B39799B}" type="presParOf" srcId="{68CA9236-495E-4C5B-8EB2-BC1A3421A950}" destId="{142A7315-FED0-47CE-8179-9101D61ADC54}" srcOrd="9" destOrd="0" presId="urn:microsoft.com/office/officeart/2005/8/layout/gear1"/>
    <dgm:cxn modelId="{01CD42C0-76A7-4526-BEB0-4FB664291F9B}" type="presParOf" srcId="{68CA9236-495E-4C5B-8EB2-BC1A3421A950}" destId="{54AC46B1-4F07-446C-8865-DF02CE3F4E41}" srcOrd="10" destOrd="0" presId="urn:microsoft.com/office/officeart/2005/8/layout/gear1"/>
    <dgm:cxn modelId="{E9BE9621-94D1-49F6-B276-52B354B33120}" type="presParOf" srcId="{68CA9236-495E-4C5B-8EB2-BC1A3421A950}" destId="{50CDB343-4105-454A-B672-031F987FE84B}" srcOrd="11" destOrd="0" presId="urn:microsoft.com/office/officeart/2005/8/layout/gear1"/>
    <dgm:cxn modelId="{6862965D-60BA-4F37-95EF-F7D16B730557}" type="presParOf" srcId="{68CA9236-495E-4C5B-8EB2-BC1A3421A950}" destId="{9773C8F7-0E0A-460E-96FA-72F1942BD6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2BE51-42B6-4F20-9FC3-8FD56E783E24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01E6F9C4-DBAE-4963-940A-879CE22B9F70}">
      <dgm:prSet phldrT="[Texto]" custT="1"/>
      <dgm:spPr/>
      <dgm:t>
        <a:bodyPr/>
        <a:lstStyle/>
        <a:p>
          <a:r>
            <a:rPr lang="pt-BR" sz="2400" dirty="0" smtClean="0"/>
            <a:t>Organização do tempo-espaço para formação</a:t>
          </a:r>
          <a:endParaRPr lang="pt-BR" sz="2400" dirty="0"/>
        </a:p>
      </dgm:t>
    </dgm:pt>
    <dgm:pt modelId="{CD4A5D1A-2B7E-426F-ADC8-2FEB075ED1FA}" type="parTrans" cxnId="{2945F708-8F29-4FF2-879C-25A766BA2C56}">
      <dgm:prSet/>
      <dgm:spPr/>
      <dgm:t>
        <a:bodyPr/>
        <a:lstStyle/>
        <a:p>
          <a:endParaRPr lang="pt-BR" sz="2400"/>
        </a:p>
      </dgm:t>
    </dgm:pt>
    <dgm:pt modelId="{74442FE7-5BA5-4E3D-95A9-F7608BC940A1}" type="sibTrans" cxnId="{2945F708-8F29-4FF2-879C-25A766BA2C56}">
      <dgm:prSet/>
      <dgm:spPr/>
      <dgm:t>
        <a:bodyPr/>
        <a:lstStyle/>
        <a:p>
          <a:endParaRPr lang="pt-BR" sz="2400"/>
        </a:p>
      </dgm:t>
    </dgm:pt>
    <dgm:pt modelId="{63B5FC75-97BA-4DF8-917F-42DF7030B486}">
      <dgm:prSet phldrT="[Texto]" custT="1"/>
      <dgm:spPr/>
      <dgm:t>
        <a:bodyPr/>
        <a:lstStyle/>
        <a:p>
          <a:r>
            <a:rPr lang="pt-BR" sz="2400" dirty="0" smtClean="0"/>
            <a:t>Necessidades formativas da escola</a:t>
          </a:r>
          <a:endParaRPr lang="pt-BR" sz="2400" dirty="0"/>
        </a:p>
      </dgm:t>
    </dgm:pt>
    <dgm:pt modelId="{5C42A283-552C-4124-B517-5A30746330CB}" type="parTrans" cxnId="{E21EBD92-222E-4F7D-B2B9-5209A7B0C576}">
      <dgm:prSet/>
      <dgm:spPr/>
      <dgm:t>
        <a:bodyPr/>
        <a:lstStyle/>
        <a:p>
          <a:endParaRPr lang="pt-BR" sz="2400"/>
        </a:p>
      </dgm:t>
    </dgm:pt>
    <dgm:pt modelId="{C0ED0258-05E6-4227-A264-1793F5819C7E}" type="sibTrans" cxnId="{E21EBD92-222E-4F7D-B2B9-5209A7B0C576}">
      <dgm:prSet/>
      <dgm:spPr/>
      <dgm:t>
        <a:bodyPr/>
        <a:lstStyle/>
        <a:p>
          <a:endParaRPr lang="pt-BR" sz="2400"/>
        </a:p>
      </dgm:t>
    </dgm:pt>
    <dgm:pt modelId="{93C208B8-11C5-42D4-B74E-F388DBC4BC5F}">
      <dgm:prSet phldrT="[Texto]" custT="1"/>
      <dgm:spPr/>
      <dgm:t>
        <a:bodyPr/>
        <a:lstStyle/>
        <a:p>
          <a:r>
            <a:rPr lang="pt-BR" sz="2400" dirty="0" smtClean="0"/>
            <a:t>Coordenador é o profissional habilitado para promover a reflexão</a:t>
          </a:r>
          <a:endParaRPr lang="pt-BR" sz="2400" dirty="0"/>
        </a:p>
      </dgm:t>
    </dgm:pt>
    <dgm:pt modelId="{FB8EA65E-0E26-4ABA-8944-151AD0245A90}" type="parTrans" cxnId="{1F7C6AB3-4E68-4E77-9BAC-5CD3256B7540}">
      <dgm:prSet/>
      <dgm:spPr/>
      <dgm:t>
        <a:bodyPr/>
        <a:lstStyle/>
        <a:p>
          <a:endParaRPr lang="pt-BR" sz="2400"/>
        </a:p>
      </dgm:t>
    </dgm:pt>
    <dgm:pt modelId="{42D4A277-0753-46A4-924E-FAEC8C79899C}" type="sibTrans" cxnId="{1F7C6AB3-4E68-4E77-9BAC-5CD3256B7540}">
      <dgm:prSet/>
      <dgm:spPr/>
      <dgm:t>
        <a:bodyPr/>
        <a:lstStyle/>
        <a:p>
          <a:endParaRPr lang="pt-BR" sz="2400"/>
        </a:p>
      </dgm:t>
    </dgm:pt>
    <dgm:pt modelId="{056EEE78-553A-493C-814E-E40CF0DBB913}">
      <dgm:prSet phldrT="[Texto]" custT="1"/>
      <dgm:spPr/>
      <dgm:t>
        <a:bodyPr/>
        <a:lstStyle/>
        <a:p>
          <a:r>
            <a:rPr lang="pt-BR" sz="2400" dirty="0" smtClean="0"/>
            <a:t>Corresponsabilidade dos professores com seu desenvolvimento profissional</a:t>
          </a:r>
          <a:endParaRPr lang="pt-BR" sz="2400" dirty="0"/>
        </a:p>
      </dgm:t>
    </dgm:pt>
    <dgm:pt modelId="{631384AC-4271-49E5-974E-35F7C48A5FEC}" type="parTrans" cxnId="{4F52ED08-5323-4B80-A96B-5729FA475C7E}">
      <dgm:prSet/>
      <dgm:spPr/>
      <dgm:t>
        <a:bodyPr/>
        <a:lstStyle/>
        <a:p>
          <a:endParaRPr lang="pt-BR" sz="2400"/>
        </a:p>
      </dgm:t>
    </dgm:pt>
    <dgm:pt modelId="{B3F6CF80-81E4-4840-B14E-6A9FA223BAF5}" type="sibTrans" cxnId="{4F52ED08-5323-4B80-A96B-5729FA475C7E}">
      <dgm:prSet/>
      <dgm:spPr/>
      <dgm:t>
        <a:bodyPr/>
        <a:lstStyle/>
        <a:p>
          <a:endParaRPr lang="pt-BR" sz="2400"/>
        </a:p>
      </dgm:t>
    </dgm:pt>
    <dgm:pt modelId="{6F093DBE-D93B-4014-8F83-09B7FE7E1F53}" type="pres">
      <dgm:prSet presAssocID="{D032BE51-42B6-4F20-9FC3-8FD56E783E24}" presName="arrowDiagram" presStyleCnt="0">
        <dgm:presLayoutVars>
          <dgm:chMax val="5"/>
          <dgm:dir/>
          <dgm:resizeHandles val="exact"/>
        </dgm:presLayoutVars>
      </dgm:prSet>
      <dgm:spPr/>
    </dgm:pt>
    <dgm:pt modelId="{D5CD6242-3537-4147-A9AC-CD07ED25430E}" type="pres">
      <dgm:prSet presAssocID="{D032BE51-42B6-4F20-9FC3-8FD56E783E24}" presName="arrow" presStyleLbl="bgShp" presStyleIdx="0" presStyleCnt="1" custLinFactNeighborX="-329" custLinFactNeighborY="1530"/>
      <dgm:spPr/>
    </dgm:pt>
    <dgm:pt modelId="{23AF65FD-A22E-4604-B892-60AAF8A23B4D}" type="pres">
      <dgm:prSet presAssocID="{D032BE51-42B6-4F20-9FC3-8FD56E783E24}" presName="arrowDiagram4" presStyleCnt="0"/>
      <dgm:spPr/>
    </dgm:pt>
    <dgm:pt modelId="{B334C23F-2ECB-4DEE-811C-139ECCEFCF66}" type="pres">
      <dgm:prSet presAssocID="{01E6F9C4-DBAE-4963-940A-879CE22B9F70}" presName="bullet4a" presStyleLbl="node1" presStyleIdx="0" presStyleCnt="4"/>
      <dgm:spPr/>
    </dgm:pt>
    <dgm:pt modelId="{B7DEDAB1-49EB-4749-A60E-2BA14007B2D9}" type="pres">
      <dgm:prSet presAssocID="{01E6F9C4-DBAE-4963-940A-879CE22B9F70}" presName="textBox4a" presStyleLbl="revTx" presStyleIdx="0" presStyleCnt="4" custScaleX="488144" custScaleY="48588" custLinFactX="80645" custLinFactNeighborX="100000" custLinFactNeighborY="-221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5C7A9-F3F1-448B-800A-F21E482CFF59}" type="pres">
      <dgm:prSet presAssocID="{63B5FC75-97BA-4DF8-917F-42DF7030B486}" presName="bullet4b" presStyleLbl="node1" presStyleIdx="1" presStyleCnt="4"/>
      <dgm:spPr/>
    </dgm:pt>
    <dgm:pt modelId="{76C62A70-FE5C-46C8-B25F-50C0105B2D46}" type="pres">
      <dgm:prSet presAssocID="{63B5FC75-97BA-4DF8-917F-42DF7030B486}" presName="textBox4b" presStyleLbl="revTx" presStyleIdx="1" presStyleCnt="4" custScaleX="476190" custScaleY="77814" custLinFactNeighborX="50939" custLinFactNeighborY="-48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1B5941-5B81-4D72-9E7C-7A8E67F0992E}" type="pres">
      <dgm:prSet presAssocID="{056EEE78-553A-493C-814E-E40CF0DBB913}" presName="bullet4c" presStyleLbl="node1" presStyleIdx="2" presStyleCnt="4"/>
      <dgm:spPr/>
    </dgm:pt>
    <dgm:pt modelId="{1C799217-0E99-422E-BE74-C403C60A3ED4}" type="pres">
      <dgm:prSet presAssocID="{056EEE78-553A-493C-814E-E40CF0DBB913}" presName="textBox4c" presStyleLbl="revTx" presStyleIdx="2" presStyleCnt="4" custScaleX="359930" custLinFactX="-100000" custLinFactNeighborX="-107424" custLinFactNeighborY="-235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77DC05-46E2-4D83-85B2-DD28BF5712B7}" type="pres">
      <dgm:prSet presAssocID="{93C208B8-11C5-42D4-B74E-F388DBC4BC5F}" presName="bullet4d" presStyleLbl="node1" presStyleIdx="3" presStyleCnt="4"/>
      <dgm:spPr/>
    </dgm:pt>
    <dgm:pt modelId="{EF17B6D8-D1DB-4262-A0FE-D2A616C8AC08}" type="pres">
      <dgm:prSet presAssocID="{93C208B8-11C5-42D4-B74E-F388DBC4BC5F}" presName="textBox4d" presStyleLbl="revTx" presStyleIdx="3" presStyleCnt="4" custScaleX="306301" custScaleY="44747" custLinFactNeighborX="-78049" custLinFactNeighborY="-617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7C6AB3-4E68-4E77-9BAC-5CD3256B7540}" srcId="{D032BE51-42B6-4F20-9FC3-8FD56E783E24}" destId="{93C208B8-11C5-42D4-B74E-F388DBC4BC5F}" srcOrd="3" destOrd="0" parTransId="{FB8EA65E-0E26-4ABA-8944-151AD0245A90}" sibTransId="{42D4A277-0753-46A4-924E-FAEC8C79899C}"/>
    <dgm:cxn modelId="{882AD464-41AE-49BC-871D-A9BE35719CAB}" type="presOf" srcId="{D032BE51-42B6-4F20-9FC3-8FD56E783E24}" destId="{6F093DBE-D93B-4014-8F83-09B7FE7E1F53}" srcOrd="0" destOrd="0" presId="urn:microsoft.com/office/officeart/2005/8/layout/arrow2"/>
    <dgm:cxn modelId="{4F52ED08-5323-4B80-A96B-5729FA475C7E}" srcId="{D032BE51-42B6-4F20-9FC3-8FD56E783E24}" destId="{056EEE78-553A-493C-814E-E40CF0DBB913}" srcOrd="2" destOrd="0" parTransId="{631384AC-4271-49E5-974E-35F7C48A5FEC}" sibTransId="{B3F6CF80-81E4-4840-B14E-6A9FA223BAF5}"/>
    <dgm:cxn modelId="{F9FD3262-2D0F-4C41-AE36-32AB761425EA}" type="presOf" srcId="{93C208B8-11C5-42D4-B74E-F388DBC4BC5F}" destId="{EF17B6D8-D1DB-4262-A0FE-D2A616C8AC08}" srcOrd="0" destOrd="0" presId="urn:microsoft.com/office/officeart/2005/8/layout/arrow2"/>
    <dgm:cxn modelId="{C820EF18-1898-4A13-B11E-C3895572FC79}" type="presOf" srcId="{056EEE78-553A-493C-814E-E40CF0DBB913}" destId="{1C799217-0E99-422E-BE74-C403C60A3ED4}" srcOrd="0" destOrd="0" presId="urn:microsoft.com/office/officeart/2005/8/layout/arrow2"/>
    <dgm:cxn modelId="{E21EBD92-222E-4F7D-B2B9-5209A7B0C576}" srcId="{D032BE51-42B6-4F20-9FC3-8FD56E783E24}" destId="{63B5FC75-97BA-4DF8-917F-42DF7030B486}" srcOrd="1" destOrd="0" parTransId="{5C42A283-552C-4124-B517-5A30746330CB}" sibTransId="{C0ED0258-05E6-4227-A264-1793F5819C7E}"/>
    <dgm:cxn modelId="{8F24171D-CE5C-453B-A49A-040F6935A8C4}" type="presOf" srcId="{63B5FC75-97BA-4DF8-917F-42DF7030B486}" destId="{76C62A70-FE5C-46C8-B25F-50C0105B2D46}" srcOrd="0" destOrd="0" presId="urn:microsoft.com/office/officeart/2005/8/layout/arrow2"/>
    <dgm:cxn modelId="{3B271CDC-3176-488E-9EEB-FBFFE32F92A8}" type="presOf" srcId="{01E6F9C4-DBAE-4963-940A-879CE22B9F70}" destId="{B7DEDAB1-49EB-4749-A60E-2BA14007B2D9}" srcOrd="0" destOrd="0" presId="urn:microsoft.com/office/officeart/2005/8/layout/arrow2"/>
    <dgm:cxn modelId="{2945F708-8F29-4FF2-879C-25A766BA2C56}" srcId="{D032BE51-42B6-4F20-9FC3-8FD56E783E24}" destId="{01E6F9C4-DBAE-4963-940A-879CE22B9F70}" srcOrd="0" destOrd="0" parTransId="{CD4A5D1A-2B7E-426F-ADC8-2FEB075ED1FA}" sibTransId="{74442FE7-5BA5-4E3D-95A9-F7608BC940A1}"/>
    <dgm:cxn modelId="{A3DB1B8A-0260-42B5-AE10-5D3061BA8492}" type="presParOf" srcId="{6F093DBE-D93B-4014-8F83-09B7FE7E1F53}" destId="{D5CD6242-3537-4147-A9AC-CD07ED25430E}" srcOrd="0" destOrd="0" presId="urn:microsoft.com/office/officeart/2005/8/layout/arrow2"/>
    <dgm:cxn modelId="{73F87882-6A7C-49F6-9924-596871232DBB}" type="presParOf" srcId="{6F093DBE-D93B-4014-8F83-09B7FE7E1F53}" destId="{23AF65FD-A22E-4604-B892-60AAF8A23B4D}" srcOrd="1" destOrd="0" presId="urn:microsoft.com/office/officeart/2005/8/layout/arrow2"/>
    <dgm:cxn modelId="{A22A96DA-115B-4774-9C76-CCB71CDFC327}" type="presParOf" srcId="{23AF65FD-A22E-4604-B892-60AAF8A23B4D}" destId="{B334C23F-2ECB-4DEE-811C-139ECCEFCF66}" srcOrd="0" destOrd="0" presId="urn:microsoft.com/office/officeart/2005/8/layout/arrow2"/>
    <dgm:cxn modelId="{55987711-2728-4B80-8D59-08D8C7FCA7F7}" type="presParOf" srcId="{23AF65FD-A22E-4604-B892-60AAF8A23B4D}" destId="{B7DEDAB1-49EB-4749-A60E-2BA14007B2D9}" srcOrd="1" destOrd="0" presId="urn:microsoft.com/office/officeart/2005/8/layout/arrow2"/>
    <dgm:cxn modelId="{181CBB13-241D-42EC-945F-7D7395A6DFAE}" type="presParOf" srcId="{23AF65FD-A22E-4604-B892-60AAF8A23B4D}" destId="{C675C7A9-F3F1-448B-800A-F21E482CFF59}" srcOrd="2" destOrd="0" presId="urn:microsoft.com/office/officeart/2005/8/layout/arrow2"/>
    <dgm:cxn modelId="{FA7F02B3-C904-44BF-AA1A-00868973FAC5}" type="presParOf" srcId="{23AF65FD-A22E-4604-B892-60AAF8A23B4D}" destId="{76C62A70-FE5C-46C8-B25F-50C0105B2D46}" srcOrd="3" destOrd="0" presId="urn:microsoft.com/office/officeart/2005/8/layout/arrow2"/>
    <dgm:cxn modelId="{08691944-A974-41F2-A421-F07FB0B6B68D}" type="presParOf" srcId="{23AF65FD-A22E-4604-B892-60AAF8A23B4D}" destId="{6B1B5941-5B81-4D72-9E7C-7A8E67F0992E}" srcOrd="4" destOrd="0" presId="urn:microsoft.com/office/officeart/2005/8/layout/arrow2"/>
    <dgm:cxn modelId="{D33D3011-96C3-458C-A8C7-81C55C12A2F3}" type="presParOf" srcId="{23AF65FD-A22E-4604-B892-60AAF8A23B4D}" destId="{1C799217-0E99-422E-BE74-C403C60A3ED4}" srcOrd="5" destOrd="0" presId="urn:microsoft.com/office/officeart/2005/8/layout/arrow2"/>
    <dgm:cxn modelId="{0F6833EC-BA5A-4988-A354-BB7E270A99A4}" type="presParOf" srcId="{23AF65FD-A22E-4604-B892-60AAF8A23B4D}" destId="{4977DC05-46E2-4D83-85B2-DD28BF5712B7}" srcOrd="6" destOrd="0" presId="urn:microsoft.com/office/officeart/2005/8/layout/arrow2"/>
    <dgm:cxn modelId="{12E7098B-B904-4C79-87E2-12880BD3A773}" type="presParOf" srcId="{23AF65FD-A22E-4604-B892-60AAF8A23B4D}" destId="{EF17B6D8-D1DB-4262-A0FE-D2A616C8AC0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ED8951-FB09-413F-9B0E-F1BCD9E4932F}" type="doc">
      <dgm:prSet loTypeId="urn:microsoft.com/office/officeart/2005/8/layout/cycle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BE1C74F-9F36-4E5F-AC11-89354D5A9B92}">
      <dgm:prSet phldrT="[Texto]" custT="1"/>
      <dgm:spPr/>
      <dgm:t>
        <a:bodyPr/>
        <a:lstStyle/>
        <a:p>
          <a:r>
            <a:rPr lang="pt-BR" sz="3200" dirty="0" smtClean="0"/>
            <a:t>Gestão</a:t>
          </a:r>
          <a:endParaRPr lang="pt-BR" sz="3200" dirty="0"/>
        </a:p>
      </dgm:t>
    </dgm:pt>
    <dgm:pt modelId="{FE229593-96BE-4D6E-8318-16753B3DF94E}" type="parTrans" cxnId="{ECC6FD87-BFB4-45DB-86AA-6207862A5C96}">
      <dgm:prSet/>
      <dgm:spPr/>
      <dgm:t>
        <a:bodyPr/>
        <a:lstStyle/>
        <a:p>
          <a:endParaRPr lang="pt-BR" sz="3200"/>
        </a:p>
      </dgm:t>
    </dgm:pt>
    <dgm:pt modelId="{F4572C51-2CCD-44BF-A8F0-87ACD9B19AC8}" type="sibTrans" cxnId="{ECC6FD87-BFB4-45DB-86AA-6207862A5C96}">
      <dgm:prSet/>
      <dgm:spPr/>
      <dgm:t>
        <a:bodyPr/>
        <a:lstStyle/>
        <a:p>
          <a:endParaRPr lang="pt-BR" sz="3200"/>
        </a:p>
      </dgm:t>
    </dgm:pt>
    <dgm:pt modelId="{CC740A95-6418-4009-A8FA-EC18CD9AF4E2}">
      <dgm:prSet phldrT="[Texto]" custT="1"/>
      <dgm:spPr/>
      <dgm:t>
        <a:bodyPr/>
        <a:lstStyle/>
        <a:p>
          <a:r>
            <a:rPr lang="pt-BR" sz="3200" dirty="0" smtClean="0"/>
            <a:t>Processo ensino-aprendizagem</a:t>
          </a:r>
          <a:endParaRPr lang="pt-BR" sz="3200" dirty="0"/>
        </a:p>
      </dgm:t>
    </dgm:pt>
    <dgm:pt modelId="{10466EED-0232-4A7A-97B9-88A87C1BCAA2}" type="parTrans" cxnId="{D4655F39-9CDB-4D17-BD41-849B7CDD9205}">
      <dgm:prSet/>
      <dgm:spPr/>
      <dgm:t>
        <a:bodyPr/>
        <a:lstStyle/>
        <a:p>
          <a:endParaRPr lang="pt-BR" sz="3200"/>
        </a:p>
      </dgm:t>
    </dgm:pt>
    <dgm:pt modelId="{A68225AF-C76B-4F77-A717-55276E9BB239}" type="sibTrans" cxnId="{D4655F39-9CDB-4D17-BD41-849B7CDD9205}">
      <dgm:prSet/>
      <dgm:spPr/>
      <dgm:t>
        <a:bodyPr/>
        <a:lstStyle/>
        <a:p>
          <a:endParaRPr lang="pt-BR" sz="3200"/>
        </a:p>
      </dgm:t>
    </dgm:pt>
    <dgm:pt modelId="{3AA61400-A0DA-441C-BD1E-E5AE86326692}">
      <dgm:prSet phldrT="[Texto]" custT="1"/>
      <dgm:spPr/>
      <dgm:t>
        <a:bodyPr/>
        <a:lstStyle/>
        <a:p>
          <a:r>
            <a:rPr lang="pt-BR" sz="3200" dirty="0" smtClean="0"/>
            <a:t>Avaliação</a:t>
          </a:r>
          <a:endParaRPr lang="pt-BR" sz="3200" dirty="0"/>
        </a:p>
      </dgm:t>
    </dgm:pt>
    <dgm:pt modelId="{A4B59C3A-BF07-4D17-B9FA-899615A90B42}" type="parTrans" cxnId="{0A8351F1-A95F-48A3-8037-E904DF04C2B8}">
      <dgm:prSet/>
      <dgm:spPr/>
      <dgm:t>
        <a:bodyPr/>
        <a:lstStyle/>
        <a:p>
          <a:endParaRPr lang="pt-BR" sz="3200"/>
        </a:p>
      </dgm:t>
    </dgm:pt>
    <dgm:pt modelId="{3D185628-7F3D-4236-9A0B-D34F005BE70A}" type="sibTrans" cxnId="{0A8351F1-A95F-48A3-8037-E904DF04C2B8}">
      <dgm:prSet/>
      <dgm:spPr/>
      <dgm:t>
        <a:bodyPr/>
        <a:lstStyle/>
        <a:p>
          <a:endParaRPr lang="pt-BR" sz="3200"/>
        </a:p>
      </dgm:t>
    </dgm:pt>
    <dgm:pt modelId="{BD3BE6DB-E3D7-463A-9905-9DEAD0985994}">
      <dgm:prSet phldrT="[Texto]" custT="1"/>
      <dgm:spPr/>
      <dgm:t>
        <a:bodyPr/>
        <a:lstStyle/>
        <a:p>
          <a:r>
            <a:rPr lang="pt-BR" sz="3200" dirty="0" smtClean="0"/>
            <a:t>PPP</a:t>
          </a:r>
          <a:endParaRPr lang="pt-BR" sz="3200" dirty="0"/>
        </a:p>
      </dgm:t>
    </dgm:pt>
    <dgm:pt modelId="{76E2AAC5-953E-4EF7-A347-A87E4EA58C1E}" type="parTrans" cxnId="{48C566D0-5D79-4A1F-AF76-9CE360BB9AA3}">
      <dgm:prSet/>
      <dgm:spPr/>
      <dgm:t>
        <a:bodyPr/>
        <a:lstStyle/>
        <a:p>
          <a:endParaRPr lang="pt-BR" sz="3200"/>
        </a:p>
      </dgm:t>
    </dgm:pt>
    <dgm:pt modelId="{53203D62-3A5E-431B-8F28-F20490CE6933}" type="sibTrans" cxnId="{48C566D0-5D79-4A1F-AF76-9CE360BB9AA3}">
      <dgm:prSet/>
      <dgm:spPr/>
      <dgm:t>
        <a:bodyPr/>
        <a:lstStyle/>
        <a:p>
          <a:endParaRPr lang="pt-BR" sz="3200"/>
        </a:p>
      </dgm:t>
    </dgm:pt>
    <dgm:pt modelId="{C7070D6D-68D1-4571-B5CE-A9F5CAF51A94}" type="pres">
      <dgm:prSet presAssocID="{D7ED8951-FB09-413F-9B0E-F1BCD9E493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60D5D0-EEA6-4447-8014-64084DCF6E23}" type="pres">
      <dgm:prSet presAssocID="{7BE1C74F-9F36-4E5F-AC11-89354D5A9B92}" presName="dummy" presStyleCnt="0"/>
      <dgm:spPr/>
    </dgm:pt>
    <dgm:pt modelId="{5058D002-ED20-4384-9134-F6B74FC23940}" type="pres">
      <dgm:prSet presAssocID="{7BE1C74F-9F36-4E5F-AC11-89354D5A9B92}" presName="node" presStyleLbl="revTx" presStyleIdx="0" presStyleCnt="4" custScaleY="59931" custRadScaleRad="134701" custRadScaleInc="322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DD586C-20E3-4BA0-990F-71848CF77DFF}" type="pres">
      <dgm:prSet presAssocID="{F4572C51-2CCD-44BF-A8F0-87ACD9B19AC8}" presName="sibTrans" presStyleLbl="node1" presStyleIdx="0" presStyleCnt="4"/>
      <dgm:spPr/>
      <dgm:t>
        <a:bodyPr/>
        <a:lstStyle/>
        <a:p>
          <a:endParaRPr lang="pt-BR"/>
        </a:p>
      </dgm:t>
    </dgm:pt>
    <dgm:pt modelId="{1D2734E9-5157-4E7F-A254-206880D74E58}" type="pres">
      <dgm:prSet presAssocID="{CC740A95-6418-4009-A8FA-EC18CD9AF4E2}" presName="dummy" presStyleCnt="0"/>
      <dgm:spPr/>
    </dgm:pt>
    <dgm:pt modelId="{B97A45F4-6458-436E-A73A-7ED11443D7D3}" type="pres">
      <dgm:prSet presAssocID="{CC740A95-6418-4009-A8FA-EC18CD9AF4E2}" presName="node" presStyleLbl="revTx" presStyleIdx="1" presStyleCnt="4" custScaleX="200615" custScaleY="64665" custRadScaleRad="138940" custRadScaleInc="-343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CD60A-3B7A-4DFB-B3CE-13063DE01A40}" type="pres">
      <dgm:prSet presAssocID="{A68225AF-C76B-4F77-A717-55276E9BB239}" presName="sibTrans" presStyleLbl="node1" presStyleIdx="1" presStyleCnt="4"/>
      <dgm:spPr/>
      <dgm:t>
        <a:bodyPr/>
        <a:lstStyle/>
        <a:p>
          <a:endParaRPr lang="pt-BR"/>
        </a:p>
      </dgm:t>
    </dgm:pt>
    <dgm:pt modelId="{2EEA3EEB-6BE6-460D-81FC-9C09E42BC7EF}" type="pres">
      <dgm:prSet presAssocID="{3AA61400-A0DA-441C-BD1E-E5AE86326692}" presName="dummy" presStyleCnt="0"/>
      <dgm:spPr/>
    </dgm:pt>
    <dgm:pt modelId="{12D353AC-151D-46BB-854F-BA7716AA1626}" type="pres">
      <dgm:prSet presAssocID="{3AA61400-A0DA-441C-BD1E-E5AE86326692}" presName="node" presStyleLbl="revTx" presStyleIdx="2" presStyleCnt="4" custScaleX="139777" custScaleY="481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F6560-094E-45B5-AC42-6A8D1705914A}" type="pres">
      <dgm:prSet presAssocID="{3D185628-7F3D-4236-9A0B-D34F005BE70A}" presName="sibTrans" presStyleLbl="node1" presStyleIdx="2" presStyleCnt="4" custLinFactNeighborX="-125" custLinFactNeighborY="4"/>
      <dgm:spPr/>
      <dgm:t>
        <a:bodyPr/>
        <a:lstStyle/>
        <a:p>
          <a:endParaRPr lang="pt-BR"/>
        </a:p>
      </dgm:t>
    </dgm:pt>
    <dgm:pt modelId="{FBF3408A-C54A-4606-9253-C0E81FEC7CFA}" type="pres">
      <dgm:prSet presAssocID="{BD3BE6DB-E3D7-463A-9905-9DEAD0985994}" presName="dummy" presStyleCnt="0"/>
      <dgm:spPr/>
    </dgm:pt>
    <dgm:pt modelId="{C9741EE5-A632-4813-A5B3-10A8F2F46276}" type="pres">
      <dgm:prSet presAssocID="{BD3BE6DB-E3D7-463A-9905-9DEAD0985994}" presName="node" presStyleLbl="revTx" presStyleIdx="3" presStyleCnt="4" custScaleY="37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FC9A5-7235-4E04-884A-DF2F9BCB1A58}" type="pres">
      <dgm:prSet presAssocID="{53203D62-3A5E-431B-8F28-F20490CE6933}" presName="sibTrans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ECC6FD87-BFB4-45DB-86AA-6207862A5C96}" srcId="{D7ED8951-FB09-413F-9B0E-F1BCD9E4932F}" destId="{7BE1C74F-9F36-4E5F-AC11-89354D5A9B92}" srcOrd="0" destOrd="0" parTransId="{FE229593-96BE-4D6E-8318-16753B3DF94E}" sibTransId="{F4572C51-2CCD-44BF-A8F0-87ACD9B19AC8}"/>
    <dgm:cxn modelId="{58718EA1-53F5-42CA-A16C-B6AE9ABFDDA5}" type="presOf" srcId="{3D185628-7F3D-4236-9A0B-D34F005BE70A}" destId="{733F6560-094E-45B5-AC42-6A8D1705914A}" srcOrd="0" destOrd="0" presId="urn:microsoft.com/office/officeart/2005/8/layout/cycle1"/>
    <dgm:cxn modelId="{30BD15A9-4C83-4964-827A-9E84614DE705}" type="presOf" srcId="{3AA61400-A0DA-441C-BD1E-E5AE86326692}" destId="{12D353AC-151D-46BB-854F-BA7716AA1626}" srcOrd="0" destOrd="0" presId="urn:microsoft.com/office/officeart/2005/8/layout/cycle1"/>
    <dgm:cxn modelId="{9E31E551-AFA1-4B50-BAF5-F394DD3B181B}" type="presOf" srcId="{F4572C51-2CCD-44BF-A8F0-87ACD9B19AC8}" destId="{39DD586C-20E3-4BA0-990F-71848CF77DFF}" srcOrd="0" destOrd="0" presId="urn:microsoft.com/office/officeart/2005/8/layout/cycle1"/>
    <dgm:cxn modelId="{D4655F39-9CDB-4D17-BD41-849B7CDD9205}" srcId="{D7ED8951-FB09-413F-9B0E-F1BCD9E4932F}" destId="{CC740A95-6418-4009-A8FA-EC18CD9AF4E2}" srcOrd="1" destOrd="0" parTransId="{10466EED-0232-4A7A-97B9-88A87C1BCAA2}" sibTransId="{A68225AF-C76B-4F77-A717-55276E9BB239}"/>
    <dgm:cxn modelId="{48C566D0-5D79-4A1F-AF76-9CE360BB9AA3}" srcId="{D7ED8951-FB09-413F-9B0E-F1BCD9E4932F}" destId="{BD3BE6DB-E3D7-463A-9905-9DEAD0985994}" srcOrd="3" destOrd="0" parTransId="{76E2AAC5-953E-4EF7-A347-A87E4EA58C1E}" sibTransId="{53203D62-3A5E-431B-8F28-F20490CE6933}"/>
    <dgm:cxn modelId="{5A5FAE5A-8AF2-4990-AA5B-7AF6E97A5542}" type="presOf" srcId="{7BE1C74F-9F36-4E5F-AC11-89354D5A9B92}" destId="{5058D002-ED20-4384-9134-F6B74FC23940}" srcOrd="0" destOrd="0" presId="urn:microsoft.com/office/officeart/2005/8/layout/cycle1"/>
    <dgm:cxn modelId="{4BD7C9BE-5B9E-4ECF-8D4D-C756C4018721}" type="presOf" srcId="{D7ED8951-FB09-413F-9B0E-F1BCD9E4932F}" destId="{C7070D6D-68D1-4571-B5CE-A9F5CAF51A94}" srcOrd="0" destOrd="0" presId="urn:microsoft.com/office/officeart/2005/8/layout/cycle1"/>
    <dgm:cxn modelId="{0A8351F1-A95F-48A3-8037-E904DF04C2B8}" srcId="{D7ED8951-FB09-413F-9B0E-F1BCD9E4932F}" destId="{3AA61400-A0DA-441C-BD1E-E5AE86326692}" srcOrd="2" destOrd="0" parTransId="{A4B59C3A-BF07-4D17-B9FA-899615A90B42}" sibTransId="{3D185628-7F3D-4236-9A0B-D34F005BE70A}"/>
    <dgm:cxn modelId="{7ED39C21-4DB2-4D3E-B916-ADFA98B135F8}" type="presOf" srcId="{53203D62-3A5E-431B-8F28-F20490CE6933}" destId="{5A0FC9A5-7235-4E04-884A-DF2F9BCB1A58}" srcOrd="0" destOrd="0" presId="urn:microsoft.com/office/officeart/2005/8/layout/cycle1"/>
    <dgm:cxn modelId="{ECA6DEF8-1398-4153-B596-9950A10FED1E}" type="presOf" srcId="{BD3BE6DB-E3D7-463A-9905-9DEAD0985994}" destId="{C9741EE5-A632-4813-A5B3-10A8F2F46276}" srcOrd="0" destOrd="0" presId="urn:microsoft.com/office/officeart/2005/8/layout/cycle1"/>
    <dgm:cxn modelId="{9BC5C5D7-E8AC-404B-A344-38D2E6B42989}" type="presOf" srcId="{A68225AF-C76B-4F77-A717-55276E9BB239}" destId="{9DECD60A-3B7A-4DFB-B3CE-13063DE01A40}" srcOrd="0" destOrd="0" presId="urn:microsoft.com/office/officeart/2005/8/layout/cycle1"/>
    <dgm:cxn modelId="{05D37C3B-3560-43E8-BE95-7BF92832AB7C}" type="presOf" srcId="{CC740A95-6418-4009-A8FA-EC18CD9AF4E2}" destId="{B97A45F4-6458-436E-A73A-7ED11443D7D3}" srcOrd="0" destOrd="0" presId="urn:microsoft.com/office/officeart/2005/8/layout/cycle1"/>
    <dgm:cxn modelId="{CE2DB26A-DB88-43A7-8FB2-F6F7D1E735EA}" type="presParOf" srcId="{C7070D6D-68D1-4571-B5CE-A9F5CAF51A94}" destId="{A260D5D0-EEA6-4447-8014-64084DCF6E23}" srcOrd="0" destOrd="0" presId="urn:microsoft.com/office/officeart/2005/8/layout/cycle1"/>
    <dgm:cxn modelId="{9CC40C40-A1BD-4EE4-BEDD-4AF97AF15F17}" type="presParOf" srcId="{C7070D6D-68D1-4571-B5CE-A9F5CAF51A94}" destId="{5058D002-ED20-4384-9134-F6B74FC23940}" srcOrd="1" destOrd="0" presId="urn:microsoft.com/office/officeart/2005/8/layout/cycle1"/>
    <dgm:cxn modelId="{21F48CD5-6E53-487F-8A9A-F1AF5F9D942A}" type="presParOf" srcId="{C7070D6D-68D1-4571-B5CE-A9F5CAF51A94}" destId="{39DD586C-20E3-4BA0-990F-71848CF77DFF}" srcOrd="2" destOrd="0" presId="urn:microsoft.com/office/officeart/2005/8/layout/cycle1"/>
    <dgm:cxn modelId="{19994F65-4FB9-4080-827F-AE6F31D766D6}" type="presParOf" srcId="{C7070D6D-68D1-4571-B5CE-A9F5CAF51A94}" destId="{1D2734E9-5157-4E7F-A254-206880D74E58}" srcOrd="3" destOrd="0" presId="urn:microsoft.com/office/officeart/2005/8/layout/cycle1"/>
    <dgm:cxn modelId="{D4701985-2802-490C-8476-A33B379420CB}" type="presParOf" srcId="{C7070D6D-68D1-4571-B5CE-A9F5CAF51A94}" destId="{B97A45F4-6458-436E-A73A-7ED11443D7D3}" srcOrd="4" destOrd="0" presId="urn:microsoft.com/office/officeart/2005/8/layout/cycle1"/>
    <dgm:cxn modelId="{307C2BBB-9792-4F40-B713-9DA7F8024022}" type="presParOf" srcId="{C7070D6D-68D1-4571-B5CE-A9F5CAF51A94}" destId="{9DECD60A-3B7A-4DFB-B3CE-13063DE01A40}" srcOrd="5" destOrd="0" presId="urn:microsoft.com/office/officeart/2005/8/layout/cycle1"/>
    <dgm:cxn modelId="{946B4009-0C41-4357-8933-8D5E3E803648}" type="presParOf" srcId="{C7070D6D-68D1-4571-B5CE-A9F5CAF51A94}" destId="{2EEA3EEB-6BE6-460D-81FC-9C09E42BC7EF}" srcOrd="6" destOrd="0" presId="urn:microsoft.com/office/officeart/2005/8/layout/cycle1"/>
    <dgm:cxn modelId="{586823A6-B1C2-49B8-8ED2-EC2D60B16449}" type="presParOf" srcId="{C7070D6D-68D1-4571-B5CE-A9F5CAF51A94}" destId="{12D353AC-151D-46BB-854F-BA7716AA1626}" srcOrd="7" destOrd="0" presId="urn:microsoft.com/office/officeart/2005/8/layout/cycle1"/>
    <dgm:cxn modelId="{FE2DA0C5-E5BF-42F6-84C4-72C1A770D6C0}" type="presParOf" srcId="{C7070D6D-68D1-4571-B5CE-A9F5CAF51A94}" destId="{733F6560-094E-45B5-AC42-6A8D1705914A}" srcOrd="8" destOrd="0" presId="urn:microsoft.com/office/officeart/2005/8/layout/cycle1"/>
    <dgm:cxn modelId="{1754ACCE-64EE-4256-9E35-04CBC5A3403D}" type="presParOf" srcId="{C7070D6D-68D1-4571-B5CE-A9F5CAF51A94}" destId="{FBF3408A-C54A-4606-9253-C0E81FEC7CFA}" srcOrd="9" destOrd="0" presId="urn:microsoft.com/office/officeart/2005/8/layout/cycle1"/>
    <dgm:cxn modelId="{DEC457AA-9944-49A8-8B2C-AF2474B081F7}" type="presParOf" srcId="{C7070D6D-68D1-4571-B5CE-A9F5CAF51A94}" destId="{C9741EE5-A632-4813-A5B3-10A8F2F46276}" srcOrd="10" destOrd="0" presId="urn:microsoft.com/office/officeart/2005/8/layout/cycle1"/>
    <dgm:cxn modelId="{E5CE5E1F-F945-4F7D-BB69-4C4721238C4C}" type="presParOf" srcId="{C7070D6D-68D1-4571-B5CE-A9F5CAF51A94}" destId="{5A0FC9A5-7235-4E04-884A-DF2F9BCB1A5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06B1AB-A1CA-4DE6-A864-5A889061CC1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9A363B7-7733-40D5-9DF9-0B296B2B5095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 escolar local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66B76C-D7CB-4ACE-A095-B4F74838B4C2}" type="parTrans" cxnId="{D5BC4C96-2E5E-4F41-91C6-27CEB12576E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D084BF-AA85-45BB-85BF-48D855E7FB5D}" type="sibTrans" cxnId="{D5BC4C96-2E5E-4F41-91C6-27CEB12576EB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EA678-5C23-4B01-91A1-5647A628E977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Currículo Escolar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A7F59B-AB33-4C99-8643-77B845C8A6F9}" type="parTrans" cxnId="{9A5E2086-138F-4422-A2E0-6B72AF6CE236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D72480-D62D-4403-A235-7DB72604F6C7}" type="sibTrans" cxnId="{9A5E2086-138F-4422-A2E0-6B72AF6CE236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945D83-4F23-40FD-8B4A-E77FC0BFD2A2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do horário coletivo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B0FC72-AC5E-4C67-8187-D524886ED6A4}" type="parTrans" cxnId="{725EDA9C-BA9B-46ED-A032-3CF4E4934BC6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C45A06-CBBC-4C59-A1B9-F2EEB4758969}" type="sibTrans" cxnId="{725EDA9C-BA9B-46ED-A032-3CF4E4934BC6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CE458-C655-49F2-87ED-16368555B87D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Autonomia dos projetos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6C16D-2440-41CE-AC3C-367DACE380A1}" type="parTrans" cxnId="{8E986648-E628-46B1-9CA4-7DB62E8DEAE2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5E103A-549E-4F9C-BD35-B80CC0B84AE0}" type="sibTrans" cxnId="{8E986648-E628-46B1-9CA4-7DB62E8DEAE2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14B1DB-387F-46BD-B62E-C00C43326006}" type="pres">
      <dgm:prSet presAssocID="{1706B1AB-A1CA-4DE6-A864-5A889061CC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ED6870-EB60-4F00-B690-624C859556E8}" type="pres">
      <dgm:prSet presAssocID="{F9A363B7-7733-40D5-9DF9-0B296B2B50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4DA361-91C9-482C-B612-CD68E587AE62}" type="pres">
      <dgm:prSet presAssocID="{21D084BF-AA85-45BB-85BF-48D855E7FB5D}" presName="sibTrans" presStyleCnt="0"/>
      <dgm:spPr/>
    </dgm:pt>
    <dgm:pt modelId="{9F3770C3-58D1-48DD-A9D8-6C3CFCCA5022}" type="pres">
      <dgm:prSet presAssocID="{21BEA678-5C23-4B01-91A1-5647A628E9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97AEF-D19A-406B-AE5C-C03A1E6ABAF7}" type="pres">
      <dgm:prSet presAssocID="{9AD72480-D62D-4403-A235-7DB72604F6C7}" presName="sibTrans" presStyleCnt="0"/>
      <dgm:spPr/>
    </dgm:pt>
    <dgm:pt modelId="{80B2AD90-DAC3-426C-B9B5-1FA499FA33DA}" type="pres">
      <dgm:prSet presAssocID="{9A945D83-4F23-40FD-8B4A-E77FC0BFD2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6F667A-5A29-4A9A-9C09-40C5D65F5D8C}" type="pres">
      <dgm:prSet presAssocID="{4BC45A06-CBBC-4C59-A1B9-F2EEB4758969}" presName="sibTrans" presStyleCnt="0"/>
      <dgm:spPr/>
    </dgm:pt>
    <dgm:pt modelId="{D6CCE035-CCC3-4278-B7B6-4C42C80F6B63}" type="pres">
      <dgm:prSet presAssocID="{190CE458-C655-49F2-87ED-16368555B8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BC4C96-2E5E-4F41-91C6-27CEB12576EB}" srcId="{1706B1AB-A1CA-4DE6-A864-5A889061CC19}" destId="{F9A363B7-7733-40D5-9DF9-0B296B2B5095}" srcOrd="0" destOrd="0" parTransId="{7E66B76C-D7CB-4ACE-A095-B4F74838B4C2}" sibTransId="{21D084BF-AA85-45BB-85BF-48D855E7FB5D}"/>
    <dgm:cxn modelId="{BDF6A9C5-BBB8-4AFF-9912-550C7809E092}" type="presOf" srcId="{1706B1AB-A1CA-4DE6-A864-5A889061CC19}" destId="{0914B1DB-387F-46BD-B62E-C00C43326006}" srcOrd="0" destOrd="0" presId="urn:microsoft.com/office/officeart/2005/8/layout/default"/>
    <dgm:cxn modelId="{925C5572-04FE-48A7-8796-9CAFEA7D2ABF}" type="presOf" srcId="{9A945D83-4F23-40FD-8B4A-E77FC0BFD2A2}" destId="{80B2AD90-DAC3-426C-B9B5-1FA499FA33DA}" srcOrd="0" destOrd="0" presId="urn:microsoft.com/office/officeart/2005/8/layout/default"/>
    <dgm:cxn modelId="{9A5E2086-138F-4422-A2E0-6B72AF6CE236}" srcId="{1706B1AB-A1CA-4DE6-A864-5A889061CC19}" destId="{21BEA678-5C23-4B01-91A1-5647A628E977}" srcOrd="1" destOrd="0" parTransId="{1CA7F59B-AB33-4C99-8643-77B845C8A6F9}" sibTransId="{9AD72480-D62D-4403-A235-7DB72604F6C7}"/>
    <dgm:cxn modelId="{725EDA9C-BA9B-46ED-A032-3CF4E4934BC6}" srcId="{1706B1AB-A1CA-4DE6-A864-5A889061CC19}" destId="{9A945D83-4F23-40FD-8B4A-E77FC0BFD2A2}" srcOrd="2" destOrd="0" parTransId="{4BB0FC72-AC5E-4C67-8187-D524886ED6A4}" sibTransId="{4BC45A06-CBBC-4C59-A1B9-F2EEB4758969}"/>
    <dgm:cxn modelId="{22869683-EE48-4243-9794-9E1043F22C4F}" type="presOf" srcId="{190CE458-C655-49F2-87ED-16368555B87D}" destId="{D6CCE035-CCC3-4278-B7B6-4C42C80F6B63}" srcOrd="0" destOrd="0" presId="urn:microsoft.com/office/officeart/2005/8/layout/default"/>
    <dgm:cxn modelId="{89F28F97-B2CB-4721-8845-68B4C7DEAF15}" type="presOf" srcId="{F9A363B7-7733-40D5-9DF9-0B296B2B5095}" destId="{E8ED6870-EB60-4F00-B690-624C859556E8}" srcOrd="0" destOrd="0" presId="urn:microsoft.com/office/officeart/2005/8/layout/default"/>
    <dgm:cxn modelId="{8BF1D1CD-7F76-40B6-9078-6AE18BEF1781}" type="presOf" srcId="{21BEA678-5C23-4B01-91A1-5647A628E977}" destId="{9F3770C3-58D1-48DD-A9D8-6C3CFCCA5022}" srcOrd="0" destOrd="0" presId="urn:microsoft.com/office/officeart/2005/8/layout/default"/>
    <dgm:cxn modelId="{8E986648-E628-46B1-9CA4-7DB62E8DEAE2}" srcId="{1706B1AB-A1CA-4DE6-A864-5A889061CC19}" destId="{190CE458-C655-49F2-87ED-16368555B87D}" srcOrd="3" destOrd="0" parTransId="{9F06C16D-2440-41CE-AC3C-367DACE380A1}" sibTransId="{395E103A-549E-4F9C-BD35-B80CC0B84AE0}"/>
    <dgm:cxn modelId="{520EF612-2B7F-4991-A230-77E71F8210ED}" type="presParOf" srcId="{0914B1DB-387F-46BD-B62E-C00C43326006}" destId="{E8ED6870-EB60-4F00-B690-624C859556E8}" srcOrd="0" destOrd="0" presId="urn:microsoft.com/office/officeart/2005/8/layout/default"/>
    <dgm:cxn modelId="{04FFA1CF-801C-4A30-8933-00ACA9A6FD3A}" type="presParOf" srcId="{0914B1DB-387F-46BD-B62E-C00C43326006}" destId="{1D4DA361-91C9-482C-B612-CD68E587AE62}" srcOrd="1" destOrd="0" presId="urn:microsoft.com/office/officeart/2005/8/layout/default"/>
    <dgm:cxn modelId="{26AD39C4-C86B-43EE-A37C-397A757965EE}" type="presParOf" srcId="{0914B1DB-387F-46BD-B62E-C00C43326006}" destId="{9F3770C3-58D1-48DD-A9D8-6C3CFCCA5022}" srcOrd="2" destOrd="0" presId="urn:microsoft.com/office/officeart/2005/8/layout/default"/>
    <dgm:cxn modelId="{C81212A4-9DE5-4FBE-8D89-A8BDF0206C0C}" type="presParOf" srcId="{0914B1DB-387F-46BD-B62E-C00C43326006}" destId="{E8E97AEF-D19A-406B-AE5C-C03A1E6ABAF7}" srcOrd="3" destOrd="0" presId="urn:microsoft.com/office/officeart/2005/8/layout/default"/>
    <dgm:cxn modelId="{92679640-5CB6-4B29-B88A-1CE29DE7C3CD}" type="presParOf" srcId="{0914B1DB-387F-46BD-B62E-C00C43326006}" destId="{80B2AD90-DAC3-426C-B9B5-1FA499FA33DA}" srcOrd="4" destOrd="0" presId="urn:microsoft.com/office/officeart/2005/8/layout/default"/>
    <dgm:cxn modelId="{FF03D0D1-2B2C-4DE6-9C48-8A1F76C65440}" type="presParOf" srcId="{0914B1DB-387F-46BD-B62E-C00C43326006}" destId="{2B6F667A-5A29-4A9A-9C09-40C5D65F5D8C}" srcOrd="5" destOrd="0" presId="urn:microsoft.com/office/officeart/2005/8/layout/default"/>
    <dgm:cxn modelId="{58482076-6BF5-4058-A153-D77FC056B9EA}" type="presParOf" srcId="{0914B1DB-387F-46BD-B62E-C00C43326006}" destId="{D6CCE035-CCC3-4278-B7B6-4C42C80F6B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75BF64-1AFF-4AB2-82FF-6D1BBC7BB56B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BC28624-E657-4F7A-A58C-2ABB8772A3F9}">
      <dgm:prSet phldrT="[Texto]" custT="1"/>
      <dgm:spPr/>
      <dgm:t>
        <a:bodyPr/>
        <a:lstStyle/>
        <a:p>
          <a:r>
            <a: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023A0-7E3D-48DC-B31B-B945C9D46098}" type="parTrans" cxnId="{A833EC19-EE0B-42AB-AC54-D94FDF60E743}">
      <dgm:prSet/>
      <dgm:spPr/>
      <dgm:t>
        <a:bodyPr/>
        <a:lstStyle/>
        <a:p>
          <a:endParaRPr lang="pt-BR"/>
        </a:p>
      </dgm:t>
    </dgm:pt>
    <dgm:pt modelId="{6AFE5622-FEB4-46BB-965D-4E1009E74609}" type="sibTrans" cxnId="{A833EC19-EE0B-42AB-AC54-D94FDF60E743}">
      <dgm:prSet/>
      <dgm:spPr/>
      <dgm:t>
        <a:bodyPr/>
        <a:lstStyle/>
        <a:p>
          <a:endParaRPr lang="pt-BR"/>
        </a:p>
      </dgm:t>
    </dgm:pt>
    <dgm:pt modelId="{6E5DEF19-610A-4AC2-B3EA-83D83980E29C}">
      <dgm:prSet phldrT="[Texto]" custT="1"/>
      <dgm:spPr/>
      <dgm:t>
        <a:bodyPr/>
        <a:lstStyle/>
        <a:p>
          <a:r>
            <a:rPr lang="pt-BR" sz="3200" b="1" dirty="0" smtClean="0">
              <a:effectLst/>
            </a:rPr>
            <a:t>Planejamento</a:t>
          </a:r>
          <a:endParaRPr lang="pt-BR" sz="3200" b="1" dirty="0">
            <a:effectLst/>
          </a:endParaRPr>
        </a:p>
      </dgm:t>
    </dgm:pt>
    <dgm:pt modelId="{06764F8D-B4F8-4F6D-A13C-A1815C28D3CF}" type="parTrans" cxnId="{579B9004-255A-43D0-804E-B0281F8ECF50}">
      <dgm:prSet/>
      <dgm:spPr/>
      <dgm:t>
        <a:bodyPr/>
        <a:lstStyle/>
        <a:p>
          <a:endParaRPr lang="pt-BR"/>
        </a:p>
      </dgm:t>
    </dgm:pt>
    <dgm:pt modelId="{969798E8-2559-4EE3-800B-2197D1D3AF3D}" type="sibTrans" cxnId="{579B9004-255A-43D0-804E-B0281F8ECF50}">
      <dgm:prSet/>
      <dgm:spPr/>
      <dgm:t>
        <a:bodyPr/>
        <a:lstStyle/>
        <a:p>
          <a:endParaRPr lang="pt-BR"/>
        </a:p>
      </dgm:t>
    </dgm:pt>
    <dgm:pt modelId="{D6934790-2D6C-44CC-A926-0230B46447EE}">
      <dgm:prSet phldrT="[Texto]" custT="1"/>
      <dgm:spPr/>
      <dgm:t>
        <a:bodyPr/>
        <a:lstStyle/>
        <a:p>
          <a:r>
            <a: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Organização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77242-EA2B-4CD4-96D7-843268CD6ED4}" type="parTrans" cxnId="{33217C9A-D7ED-446B-AD30-A4EC00282343}">
      <dgm:prSet/>
      <dgm:spPr/>
      <dgm:t>
        <a:bodyPr/>
        <a:lstStyle/>
        <a:p>
          <a:endParaRPr lang="pt-BR"/>
        </a:p>
      </dgm:t>
    </dgm:pt>
    <dgm:pt modelId="{D3277F7B-5D97-421C-BD59-27007B2C967D}" type="sibTrans" cxnId="{33217C9A-D7ED-446B-AD30-A4EC00282343}">
      <dgm:prSet/>
      <dgm:spPr/>
      <dgm:t>
        <a:bodyPr/>
        <a:lstStyle/>
        <a:p>
          <a:endParaRPr lang="pt-BR"/>
        </a:p>
      </dgm:t>
    </dgm:pt>
    <dgm:pt modelId="{C6DC1408-8317-4104-9C30-9A4D1A38BADD}">
      <dgm:prSet phldrT="[Texto]" custT="1"/>
      <dgm:spPr/>
      <dgm:t>
        <a:bodyPr/>
        <a:lstStyle/>
        <a:p>
          <a:r>
            <a: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Direção e Coordenação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A9AD2B-2A52-4BFC-A913-B1D25F816300}" type="parTrans" cxnId="{EB0AAD6D-E878-4F91-AB6C-BDC23C9A1A59}">
      <dgm:prSet/>
      <dgm:spPr/>
      <dgm:t>
        <a:bodyPr/>
        <a:lstStyle/>
        <a:p>
          <a:endParaRPr lang="pt-BR"/>
        </a:p>
      </dgm:t>
    </dgm:pt>
    <dgm:pt modelId="{A5AB87E3-A9C9-4520-A7BE-A5564BA20B3F}" type="sibTrans" cxnId="{EB0AAD6D-E878-4F91-AB6C-BDC23C9A1A59}">
      <dgm:prSet/>
      <dgm:spPr/>
      <dgm:t>
        <a:bodyPr/>
        <a:lstStyle/>
        <a:p>
          <a:endParaRPr lang="pt-BR"/>
        </a:p>
      </dgm:t>
    </dgm:pt>
    <dgm:pt modelId="{85F42C45-7147-4AAB-868F-EBF868D3DF12}" type="pres">
      <dgm:prSet presAssocID="{B075BF64-1AFF-4AB2-82FF-6D1BBC7BB56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C252F8-E511-4C30-B057-FBC24E97C053}" type="pres">
      <dgm:prSet presAssocID="{B075BF64-1AFF-4AB2-82FF-6D1BBC7BB56B}" presName="children" presStyleCnt="0"/>
      <dgm:spPr/>
    </dgm:pt>
    <dgm:pt modelId="{550E9B69-6E1A-4232-90B4-953AAF750566}" type="pres">
      <dgm:prSet presAssocID="{B075BF64-1AFF-4AB2-82FF-6D1BBC7BB56B}" presName="childPlaceholder" presStyleCnt="0"/>
      <dgm:spPr/>
    </dgm:pt>
    <dgm:pt modelId="{5EB1501E-3B04-4C5D-95AF-E402C168FE12}" type="pres">
      <dgm:prSet presAssocID="{B075BF64-1AFF-4AB2-82FF-6D1BBC7BB56B}" presName="circle" presStyleCnt="0"/>
      <dgm:spPr/>
    </dgm:pt>
    <dgm:pt modelId="{40EDF7BC-B2A5-4840-AF71-F988B31711BC}" type="pres">
      <dgm:prSet presAssocID="{B075BF64-1AFF-4AB2-82FF-6D1BBC7BB56B}" presName="quadrant1" presStyleLbl="node1" presStyleIdx="0" presStyleCnt="4" custScaleX="213929" custLinFactNeighborX="-39818" custLinFactNeighborY="-12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17A414-0FD0-474C-A9FB-A442824359FF}" type="pres">
      <dgm:prSet presAssocID="{B075BF64-1AFF-4AB2-82FF-6D1BBC7BB56B}" presName="quadrant2" presStyleLbl="node1" presStyleIdx="1" presStyleCnt="4" custScaleX="224074" custLinFactNeighborX="70582" custLinFactNeighborY="-12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56C99D-7426-4D77-9470-A388A5E040B4}" type="pres">
      <dgm:prSet presAssocID="{B075BF64-1AFF-4AB2-82FF-6D1BBC7BB56B}" presName="quadrant3" presStyleLbl="node1" presStyleIdx="2" presStyleCnt="4" custScaleX="221183" custLinFactNeighborX="70582" custLinFactNeighborY="-12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B089AE-0DF0-453C-8587-6D649721B3F2}" type="pres">
      <dgm:prSet presAssocID="{B075BF64-1AFF-4AB2-82FF-6D1BBC7BB56B}" presName="quadrant4" presStyleLbl="node1" presStyleIdx="3" presStyleCnt="4" custScaleX="213929" custLinFactNeighborX="-39818" custLinFactNeighborY="-121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76CBEF-0C57-48FA-9CC7-20717A856C6C}" type="pres">
      <dgm:prSet presAssocID="{B075BF64-1AFF-4AB2-82FF-6D1BBC7BB56B}" presName="quadrantPlaceholder" presStyleCnt="0"/>
      <dgm:spPr/>
    </dgm:pt>
    <dgm:pt modelId="{0A1760EE-BBA1-4FBC-8D08-B7E70EA1D43E}" type="pres">
      <dgm:prSet presAssocID="{B075BF64-1AFF-4AB2-82FF-6D1BBC7BB56B}" presName="center1" presStyleLbl="fgShp" presStyleIdx="0" presStyleCnt="2" custLinFactNeighborX="26935" custLinFactNeighborY="-10345"/>
      <dgm:spPr/>
    </dgm:pt>
    <dgm:pt modelId="{D321F842-48D7-418E-8F8C-0A6E7BA60048}" type="pres">
      <dgm:prSet presAssocID="{B075BF64-1AFF-4AB2-82FF-6D1BBC7BB56B}" presName="center2" presStyleLbl="fgShp" presStyleIdx="1" presStyleCnt="2" custLinFactNeighborX="26935" custLinFactNeighborY="10345"/>
      <dgm:spPr/>
    </dgm:pt>
  </dgm:ptLst>
  <dgm:cxnLst>
    <dgm:cxn modelId="{A833EC19-EE0B-42AB-AC54-D94FDF60E743}" srcId="{B075BF64-1AFF-4AB2-82FF-6D1BBC7BB56B}" destId="{5BC28624-E657-4F7A-A58C-2ABB8772A3F9}" srcOrd="0" destOrd="0" parTransId="{16A023A0-7E3D-48DC-B31B-B945C9D46098}" sibTransId="{6AFE5622-FEB4-46BB-965D-4E1009E74609}"/>
    <dgm:cxn modelId="{1471BB0D-95F2-439C-8190-FD95400A57DC}" type="presOf" srcId="{D6934790-2D6C-44CC-A926-0230B46447EE}" destId="{9A56C99D-7426-4D77-9470-A388A5E040B4}" srcOrd="0" destOrd="0" presId="urn:microsoft.com/office/officeart/2005/8/layout/cycle4"/>
    <dgm:cxn modelId="{53E824F7-49BC-4398-8C88-396FFD611005}" type="presOf" srcId="{B075BF64-1AFF-4AB2-82FF-6D1BBC7BB56B}" destId="{85F42C45-7147-4AAB-868F-EBF868D3DF12}" srcOrd="0" destOrd="0" presId="urn:microsoft.com/office/officeart/2005/8/layout/cycle4"/>
    <dgm:cxn modelId="{33217C9A-D7ED-446B-AD30-A4EC00282343}" srcId="{B075BF64-1AFF-4AB2-82FF-6D1BBC7BB56B}" destId="{D6934790-2D6C-44CC-A926-0230B46447EE}" srcOrd="2" destOrd="0" parTransId="{52C77242-EA2B-4CD4-96D7-843268CD6ED4}" sibTransId="{D3277F7B-5D97-421C-BD59-27007B2C967D}"/>
    <dgm:cxn modelId="{EB0AAD6D-E878-4F91-AB6C-BDC23C9A1A59}" srcId="{B075BF64-1AFF-4AB2-82FF-6D1BBC7BB56B}" destId="{C6DC1408-8317-4104-9C30-9A4D1A38BADD}" srcOrd="3" destOrd="0" parTransId="{52A9AD2B-2A52-4BFC-A913-B1D25F816300}" sibTransId="{A5AB87E3-A9C9-4520-A7BE-A5564BA20B3F}"/>
    <dgm:cxn modelId="{3748E148-7552-421B-9C8D-16AE352D7504}" type="presOf" srcId="{C6DC1408-8317-4104-9C30-9A4D1A38BADD}" destId="{62B089AE-0DF0-453C-8587-6D649721B3F2}" srcOrd="0" destOrd="0" presId="urn:microsoft.com/office/officeart/2005/8/layout/cycle4"/>
    <dgm:cxn modelId="{B7FCBDAB-371E-4CE8-B170-B0A9C108FD7D}" type="presOf" srcId="{5BC28624-E657-4F7A-A58C-2ABB8772A3F9}" destId="{40EDF7BC-B2A5-4840-AF71-F988B31711BC}" srcOrd="0" destOrd="0" presId="urn:microsoft.com/office/officeart/2005/8/layout/cycle4"/>
    <dgm:cxn modelId="{935AEBF6-EE58-4E81-95F7-0AAA785D8965}" type="presOf" srcId="{6E5DEF19-610A-4AC2-B3EA-83D83980E29C}" destId="{2E17A414-0FD0-474C-A9FB-A442824359FF}" srcOrd="0" destOrd="0" presId="urn:microsoft.com/office/officeart/2005/8/layout/cycle4"/>
    <dgm:cxn modelId="{579B9004-255A-43D0-804E-B0281F8ECF50}" srcId="{B075BF64-1AFF-4AB2-82FF-6D1BBC7BB56B}" destId="{6E5DEF19-610A-4AC2-B3EA-83D83980E29C}" srcOrd="1" destOrd="0" parTransId="{06764F8D-B4F8-4F6D-A13C-A1815C28D3CF}" sibTransId="{969798E8-2559-4EE3-800B-2197D1D3AF3D}"/>
    <dgm:cxn modelId="{A07C016A-9B89-4095-B825-05F1D13B2E08}" type="presParOf" srcId="{85F42C45-7147-4AAB-868F-EBF868D3DF12}" destId="{26C252F8-E511-4C30-B057-FBC24E97C053}" srcOrd="0" destOrd="0" presId="urn:microsoft.com/office/officeart/2005/8/layout/cycle4"/>
    <dgm:cxn modelId="{36C6D836-B9F1-43E4-A6B1-E322DB98A02C}" type="presParOf" srcId="{26C252F8-E511-4C30-B057-FBC24E97C053}" destId="{550E9B69-6E1A-4232-90B4-953AAF750566}" srcOrd="0" destOrd="0" presId="urn:microsoft.com/office/officeart/2005/8/layout/cycle4"/>
    <dgm:cxn modelId="{BE4DAB73-C70D-4667-9B83-C1476D9EDE00}" type="presParOf" srcId="{85F42C45-7147-4AAB-868F-EBF868D3DF12}" destId="{5EB1501E-3B04-4C5D-95AF-E402C168FE12}" srcOrd="1" destOrd="0" presId="urn:microsoft.com/office/officeart/2005/8/layout/cycle4"/>
    <dgm:cxn modelId="{F82BD689-C4A3-4212-89FC-A1CC340DF9E9}" type="presParOf" srcId="{5EB1501E-3B04-4C5D-95AF-E402C168FE12}" destId="{40EDF7BC-B2A5-4840-AF71-F988B31711BC}" srcOrd="0" destOrd="0" presId="urn:microsoft.com/office/officeart/2005/8/layout/cycle4"/>
    <dgm:cxn modelId="{CE8B51BB-B927-4164-BFF9-27E19B23D70A}" type="presParOf" srcId="{5EB1501E-3B04-4C5D-95AF-E402C168FE12}" destId="{2E17A414-0FD0-474C-A9FB-A442824359FF}" srcOrd="1" destOrd="0" presId="urn:microsoft.com/office/officeart/2005/8/layout/cycle4"/>
    <dgm:cxn modelId="{9562229D-D9CD-44C6-8DAD-5AFABC7820C8}" type="presParOf" srcId="{5EB1501E-3B04-4C5D-95AF-E402C168FE12}" destId="{9A56C99D-7426-4D77-9470-A388A5E040B4}" srcOrd="2" destOrd="0" presId="urn:microsoft.com/office/officeart/2005/8/layout/cycle4"/>
    <dgm:cxn modelId="{8416B14E-63ED-4005-9B01-63353A69243E}" type="presParOf" srcId="{5EB1501E-3B04-4C5D-95AF-E402C168FE12}" destId="{62B089AE-0DF0-453C-8587-6D649721B3F2}" srcOrd="3" destOrd="0" presId="urn:microsoft.com/office/officeart/2005/8/layout/cycle4"/>
    <dgm:cxn modelId="{399A0EDE-29C3-4C33-9D84-35CBE67E1038}" type="presParOf" srcId="{5EB1501E-3B04-4C5D-95AF-E402C168FE12}" destId="{6876CBEF-0C57-48FA-9CC7-20717A856C6C}" srcOrd="4" destOrd="0" presId="urn:microsoft.com/office/officeart/2005/8/layout/cycle4"/>
    <dgm:cxn modelId="{C39E05C0-51B0-45E9-B4C4-5F5E19A3A668}" type="presParOf" srcId="{85F42C45-7147-4AAB-868F-EBF868D3DF12}" destId="{0A1760EE-BBA1-4FBC-8D08-B7E70EA1D43E}" srcOrd="2" destOrd="0" presId="urn:microsoft.com/office/officeart/2005/8/layout/cycle4"/>
    <dgm:cxn modelId="{558F0F25-7FFD-4083-B0A7-1A8314FA7B14}" type="presParOf" srcId="{85F42C45-7147-4AAB-868F-EBF868D3DF12}" destId="{D321F842-48D7-418E-8F8C-0A6E7BA6004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BCC6-B2B4-4455-BD68-D9B03EF7C640}">
      <dsp:nvSpPr>
        <dsp:cNvPr id="0" name=""/>
        <dsp:cNvSpPr/>
      </dsp:nvSpPr>
      <dsp:spPr>
        <a:xfrm>
          <a:off x="2290290" y="1098"/>
          <a:ext cx="2312602" cy="11563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Articulador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4157" y="34965"/>
        <a:ext cx="2244868" cy="1088567"/>
      </dsp:txXfrm>
    </dsp:sp>
    <dsp:sp modelId="{1B8F5A4F-4CA2-4B02-BD0B-72A66940EEF3}">
      <dsp:nvSpPr>
        <dsp:cNvPr id="0" name=""/>
        <dsp:cNvSpPr/>
      </dsp:nvSpPr>
      <dsp:spPr>
        <a:xfrm rot="3600000">
          <a:off x="3848385" y="2029895"/>
          <a:ext cx="1105128" cy="4047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3969797" y="2110836"/>
        <a:ext cx="862305" cy="242823"/>
      </dsp:txXfrm>
    </dsp:sp>
    <dsp:sp modelId="{1D52AC0D-BC1A-4855-A81D-79F887D76677}">
      <dsp:nvSpPr>
        <dsp:cNvPr id="0" name=""/>
        <dsp:cNvSpPr/>
      </dsp:nvSpPr>
      <dsp:spPr>
        <a:xfrm>
          <a:off x="4075585" y="3307096"/>
          <a:ext cx="2559449" cy="11563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Transformador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452" y="3340963"/>
        <a:ext cx="2491715" cy="1088567"/>
      </dsp:txXfrm>
    </dsp:sp>
    <dsp:sp modelId="{A8F4C5CC-EDE1-4C3B-9ED3-4C3F52D21CD8}">
      <dsp:nvSpPr>
        <dsp:cNvPr id="0" name=""/>
        <dsp:cNvSpPr/>
      </dsp:nvSpPr>
      <dsp:spPr>
        <a:xfrm rot="10800000">
          <a:off x="2832314" y="3682893"/>
          <a:ext cx="1105128" cy="4047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 rot="10800000">
        <a:off x="2953725" y="3763834"/>
        <a:ext cx="862305" cy="242823"/>
      </dsp:txXfrm>
    </dsp:sp>
    <dsp:sp modelId="{4FD9B8AE-7C0A-4DF8-AD85-9A3547E19CC1}">
      <dsp:nvSpPr>
        <dsp:cNvPr id="0" name=""/>
        <dsp:cNvSpPr/>
      </dsp:nvSpPr>
      <dsp:spPr>
        <a:xfrm>
          <a:off x="381571" y="3307096"/>
          <a:ext cx="2312602" cy="11563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Formador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438" y="3340963"/>
        <a:ext cx="2244868" cy="1088567"/>
      </dsp:txXfrm>
    </dsp:sp>
    <dsp:sp modelId="{DA49AAF0-682C-4B15-9C5A-13BB7B71EE10}">
      <dsp:nvSpPr>
        <dsp:cNvPr id="0" name=""/>
        <dsp:cNvSpPr/>
      </dsp:nvSpPr>
      <dsp:spPr>
        <a:xfrm rot="18000000">
          <a:off x="1939667" y="2029895"/>
          <a:ext cx="1105128" cy="4047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2061079" y="2110836"/>
        <a:ext cx="862305" cy="24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05561-D126-4679-B171-8B38CA52714E}">
      <dsp:nvSpPr>
        <dsp:cNvPr id="0" name=""/>
        <dsp:cNvSpPr/>
      </dsp:nvSpPr>
      <dsp:spPr>
        <a:xfrm>
          <a:off x="1772956" y="3267823"/>
          <a:ext cx="1785938" cy="17860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CC031-1077-4483-A3EC-D54EE80FCE85}">
      <dsp:nvSpPr>
        <dsp:cNvPr id="0" name=""/>
        <dsp:cNvSpPr/>
      </dsp:nvSpPr>
      <dsp:spPr>
        <a:xfrm>
          <a:off x="2912025" y="1952809"/>
          <a:ext cx="530295" cy="530149"/>
        </a:xfrm>
        <a:prstGeom prst="donut">
          <a:avLst>
            <a:gd name="adj" fmla="val 746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3675D-61A3-4782-AA05-5A13ACD41E42}">
      <dsp:nvSpPr>
        <dsp:cNvPr id="0" name=""/>
        <dsp:cNvSpPr/>
      </dsp:nvSpPr>
      <dsp:spPr>
        <a:xfrm>
          <a:off x="1841529" y="3336555"/>
          <a:ext cx="1648793" cy="16485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7DDC1-B13B-43D0-B2A2-0924914DD581}">
      <dsp:nvSpPr>
        <dsp:cNvPr id="0" name=""/>
        <dsp:cNvSpPr/>
      </dsp:nvSpPr>
      <dsp:spPr>
        <a:xfrm>
          <a:off x="3688421" y="3605420"/>
          <a:ext cx="934113" cy="934457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53B6-1854-42C7-BC04-133425CB53D0}">
      <dsp:nvSpPr>
        <dsp:cNvPr id="0" name=""/>
        <dsp:cNvSpPr/>
      </dsp:nvSpPr>
      <dsp:spPr>
        <a:xfrm>
          <a:off x="3743279" y="3660507"/>
          <a:ext cx="824396" cy="824283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CF695-DE27-4281-9A93-5334AE778735}">
      <dsp:nvSpPr>
        <dsp:cNvPr id="0" name=""/>
        <dsp:cNvSpPr/>
      </dsp:nvSpPr>
      <dsp:spPr>
        <a:xfrm>
          <a:off x="3322700" y="2286869"/>
          <a:ext cx="1198499" cy="1198269"/>
        </a:xfrm>
        <a:prstGeom prst="ellips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B3AE3-B396-495D-ABA6-7C6F682574F0}">
      <dsp:nvSpPr>
        <dsp:cNvPr id="0" name=""/>
        <dsp:cNvSpPr/>
      </dsp:nvSpPr>
      <dsp:spPr>
        <a:xfrm>
          <a:off x="4780251" y="98044"/>
          <a:ext cx="392388" cy="392684"/>
        </a:xfrm>
        <a:prstGeom prst="donut">
          <a:avLst>
            <a:gd name="adj" fmla="val 746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D912-9390-454C-A29F-A606DB699134}">
      <dsp:nvSpPr>
        <dsp:cNvPr id="0" name=""/>
        <dsp:cNvSpPr/>
      </dsp:nvSpPr>
      <dsp:spPr>
        <a:xfrm>
          <a:off x="5369215" y="0"/>
          <a:ext cx="196575" cy="196089"/>
        </a:xfrm>
        <a:prstGeom prst="donut">
          <a:avLst>
            <a:gd name="adj" fmla="val 746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667BB-5301-4D47-BEC0-F83DFA39BE0D}">
      <dsp:nvSpPr>
        <dsp:cNvPr id="0" name=""/>
        <dsp:cNvSpPr/>
      </dsp:nvSpPr>
      <dsp:spPr>
        <a:xfrm>
          <a:off x="3385939" y="2350043"/>
          <a:ext cx="1072020" cy="107141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E8EED-43C6-49F0-B0E5-0B842099DEAA}">
      <dsp:nvSpPr>
        <dsp:cNvPr id="0" name=""/>
        <dsp:cNvSpPr/>
      </dsp:nvSpPr>
      <dsp:spPr>
        <a:xfrm>
          <a:off x="3456798" y="1221011"/>
          <a:ext cx="840397" cy="839950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63C13-41E9-4228-849C-AE657649EFCE}">
      <dsp:nvSpPr>
        <dsp:cNvPr id="0" name=""/>
        <dsp:cNvSpPr/>
      </dsp:nvSpPr>
      <dsp:spPr>
        <a:xfrm>
          <a:off x="4681964" y="4514104"/>
          <a:ext cx="294100" cy="294639"/>
        </a:xfrm>
        <a:prstGeom prst="donut">
          <a:avLst>
            <a:gd name="adj" fmla="val 746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CDC7B-AF84-4E96-B8B1-D72ED534AF71}">
      <dsp:nvSpPr>
        <dsp:cNvPr id="0" name=""/>
        <dsp:cNvSpPr/>
      </dsp:nvSpPr>
      <dsp:spPr>
        <a:xfrm>
          <a:off x="3506322" y="1270034"/>
          <a:ext cx="741347" cy="741400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DB323-06F9-463E-BA29-901EF782329A}">
      <dsp:nvSpPr>
        <dsp:cNvPr id="0" name=""/>
        <dsp:cNvSpPr/>
      </dsp:nvSpPr>
      <dsp:spPr>
        <a:xfrm>
          <a:off x="4045761" y="435642"/>
          <a:ext cx="778681" cy="77879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0A7B8-85E5-4577-8CB9-4536903E263E}">
      <dsp:nvSpPr>
        <dsp:cNvPr id="0" name=""/>
        <dsp:cNvSpPr/>
      </dsp:nvSpPr>
      <dsp:spPr>
        <a:xfrm>
          <a:off x="4091476" y="481632"/>
          <a:ext cx="687251" cy="686819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4337A-B890-43E7-92FD-2EC9FA3C5642}">
      <dsp:nvSpPr>
        <dsp:cNvPr id="0" name=""/>
        <dsp:cNvSpPr/>
      </dsp:nvSpPr>
      <dsp:spPr>
        <a:xfrm>
          <a:off x="0" y="2448274"/>
          <a:ext cx="2649955" cy="977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" numCol="1" spcCol="1270" anchor="b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Conteúdo</a:t>
          </a:r>
          <a:endParaRPr lang="pt-BR" sz="3600" kern="1200" dirty="0"/>
        </a:p>
      </dsp:txBody>
      <dsp:txXfrm>
        <a:off x="0" y="2448274"/>
        <a:ext cx="2649955" cy="977898"/>
      </dsp:txXfrm>
    </dsp:sp>
    <dsp:sp modelId="{51B0914B-F31E-4F43-B117-31C0471CB600}">
      <dsp:nvSpPr>
        <dsp:cNvPr id="0" name=""/>
        <dsp:cNvSpPr/>
      </dsp:nvSpPr>
      <dsp:spPr>
        <a:xfrm>
          <a:off x="4625059" y="3600401"/>
          <a:ext cx="2649955" cy="824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Sensibilidade</a:t>
          </a:r>
          <a:endParaRPr lang="pt-B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5059" y="3600401"/>
        <a:ext cx="2649955" cy="824283"/>
      </dsp:txXfrm>
    </dsp:sp>
    <dsp:sp modelId="{1E7D7FD2-B9CC-4C02-BBB8-ACBEF3B55511}">
      <dsp:nvSpPr>
        <dsp:cNvPr id="0" name=""/>
        <dsp:cNvSpPr/>
      </dsp:nvSpPr>
      <dsp:spPr>
        <a:xfrm>
          <a:off x="4048985" y="2160241"/>
          <a:ext cx="2649955" cy="1071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Metodologias</a:t>
          </a:r>
          <a:endParaRPr lang="pt-BR" sz="3600" kern="1200" dirty="0"/>
        </a:p>
      </dsp:txBody>
      <dsp:txXfrm>
        <a:off x="4048985" y="2160241"/>
        <a:ext cx="2649955" cy="1071417"/>
      </dsp:txXfrm>
    </dsp:sp>
    <dsp:sp modelId="{EEDC8266-E06C-4140-BEA2-8B8398061701}">
      <dsp:nvSpPr>
        <dsp:cNvPr id="0" name=""/>
        <dsp:cNvSpPr/>
      </dsp:nvSpPr>
      <dsp:spPr>
        <a:xfrm>
          <a:off x="3976995" y="1345871"/>
          <a:ext cx="2649955" cy="74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Ética</a:t>
          </a:r>
          <a:endParaRPr lang="pt-BR" sz="3600" kern="1200" dirty="0"/>
        </a:p>
      </dsp:txBody>
      <dsp:txXfrm>
        <a:off x="3976995" y="1345871"/>
        <a:ext cx="2649955" cy="741400"/>
      </dsp:txXfrm>
    </dsp:sp>
    <dsp:sp modelId="{04999E69-E88A-46D2-8EB8-D68E8779F08A}">
      <dsp:nvSpPr>
        <dsp:cNvPr id="0" name=""/>
        <dsp:cNvSpPr/>
      </dsp:nvSpPr>
      <dsp:spPr>
        <a:xfrm>
          <a:off x="4553052" y="733495"/>
          <a:ext cx="2649955" cy="68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Estética</a:t>
          </a:r>
          <a:endParaRPr lang="pt-BR" sz="3600" kern="1200" dirty="0"/>
        </a:p>
      </dsp:txBody>
      <dsp:txXfrm>
        <a:off x="4553052" y="733495"/>
        <a:ext cx="2649955" cy="686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830C2-9077-43DF-A705-EB1952A6DF4F}">
      <dsp:nvSpPr>
        <dsp:cNvPr id="0" name=""/>
        <dsp:cNvSpPr/>
      </dsp:nvSpPr>
      <dsp:spPr>
        <a:xfrm>
          <a:off x="3743627" y="2275351"/>
          <a:ext cx="2780984" cy="2780984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Adulto x Adulto</a:t>
          </a:r>
          <a:endParaRPr lang="pt-BR" sz="2400" b="1" kern="1200" dirty="0"/>
        </a:p>
      </dsp:txBody>
      <dsp:txXfrm>
        <a:off x="4302728" y="2926783"/>
        <a:ext cx="1662782" cy="1429483"/>
      </dsp:txXfrm>
    </dsp:sp>
    <dsp:sp modelId="{E1C75F90-70F7-4E43-9B89-E6C6EEFD2CB8}">
      <dsp:nvSpPr>
        <dsp:cNvPr id="0" name=""/>
        <dsp:cNvSpPr/>
      </dsp:nvSpPr>
      <dsp:spPr>
        <a:xfrm>
          <a:off x="2125599" y="1618027"/>
          <a:ext cx="2022534" cy="2022534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Adulto x Criança</a:t>
          </a:r>
          <a:endParaRPr lang="pt-BR" sz="2400" b="1" kern="1200" dirty="0"/>
        </a:p>
      </dsp:txBody>
      <dsp:txXfrm>
        <a:off x="2634778" y="2130283"/>
        <a:ext cx="1004176" cy="998022"/>
      </dsp:txXfrm>
    </dsp:sp>
    <dsp:sp modelId="{21B96B6C-16FA-4076-A04C-6015EE4AD607}">
      <dsp:nvSpPr>
        <dsp:cNvPr id="0" name=""/>
        <dsp:cNvSpPr/>
      </dsp:nvSpPr>
      <dsp:spPr>
        <a:xfrm rot="20700000">
          <a:off x="3258425" y="222685"/>
          <a:ext cx="1981670" cy="198167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Criança x Criança</a:t>
          </a:r>
          <a:endParaRPr lang="pt-BR" sz="2400" b="1" kern="1200" dirty="0"/>
        </a:p>
      </dsp:txBody>
      <dsp:txXfrm rot="-20700000">
        <a:off x="3693063" y="657323"/>
        <a:ext cx="1112393" cy="1112393"/>
      </dsp:txXfrm>
    </dsp:sp>
    <dsp:sp modelId="{54AC46B1-4F07-446C-8865-DF02CE3F4E41}">
      <dsp:nvSpPr>
        <dsp:cNvPr id="0" name=""/>
        <dsp:cNvSpPr/>
      </dsp:nvSpPr>
      <dsp:spPr>
        <a:xfrm>
          <a:off x="3539367" y="1850236"/>
          <a:ext cx="3559660" cy="3559660"/>
        </a:xfrm>
        <a:prstGeom prst="circularArrow">
          <a:avLst>
            <a:gd name="adj1" fmla="val 4688"/>
            <a:gd name="adj2" fmla="val 299029"/>
            <a:gd name="adj3" fmla="val 2533510"/>
            <a:gd name="adj4" fmla="val 1582440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DB343-4105-454A-B672-031F987FE84B}">
      <dsp:nvSpPr>
        <dsp:cNvPr id="0" name=""/>
        <dsp:cNvSpPr/>
      </dsp:nvSpPr>
      <dsp:spPr>
        <a:xfrm>
          <a:off x="1767412" y="1166817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3C8F7-0E0A-460E-96FA-72F1942BD63F}">
      <dsp:nvSpPr>
        <dsp:cNvPr id="0" name=""/>
        <dsp:cNvSpPr/>
      </dsp:nvSpPr>
      <dsp:spPr>
        <a:xfrm>
          <a:off x="2800044" y="-215074"/>
          <a:ext cx="2788569" cy="27885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D6242-3537-4147-A9AC-CD07ED25430E}">
      <dsp:nvSpPr>
        <dsp:cNvPr id="0" name=""/>
        <dsp:cNvSpPr/>
      </dsp:nvSpPr>
      <dsp:spPr>
        <a:xfrm>
          <a:off x="225927" y="0"/>
          <a:ext cx="7532646" cy="47079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4C23F-2ECB-4DEE-811C-139ECCEFCF66}">
      <dsp:nvSpPr>
        <dsp:cNvPr id="0" name=""/>
        <dsp:cNvSpPr/>
      </dsp:nvSpPr>
      <dsp:spPr>
        <a:xfrm>
          <a:off x="992676" y="3500797"/>
          <a:ext cx="173250" cy="173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DAB1-49EB-4749-A60E-2BA14007B2D9}">
      <dsp:nvSpPr>
        <dsp:cNvPr id="0" name=""/>
        <dsp:cNvSpPr/>
      </dsp:nvSpPr>
      <dsp:spPr>
        <a:xfrm>
          <a:off x="906350" y="3627782"/>
          <a:ext cx="6287697" cy="544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0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Organização do tempo-espaço para formação</a:t>
          </a:r>
          <a:endParaRPr lang="pt-BR" sz="2400" kern="1200" dirty="0"/>
        </a:p>
      </dsp:txBody>
      <dsp:txXfrm>
        <a:off x="906350" y="3627782"/>
        <a:ext cx="6287697" cy="544419"/>
      </dsp:txXfrm>
    </dsp:sp>
    <dsp:sp modelId="{C675C7A9-F3F1-448B-800A-F21E482CFF59}">
      <dsp:nvSpPr>
        <dsp:cNvPr id="0" name=""/>
        <dsp:cNvSpPr/>
      </dsp:nvSpPr>
      <dsp:spPr>
        <a:xfrm>
          <a:off x="2216731" y="2405738"/>
          <a:ext cx="301305" cy="3013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62A70-FE5C-46C8-B25F-50C0105B2D46}">
      <dsp:nvSpPr>
        <dsp:cNvPr id="0" name=""/>
        <dsp:cNvSpPr/>
      </dsp:nvSpPr>
      <dsp:spPr>
        <a:xfrm>
          <a:off x="9945" y="2691678"/>
          <a:ext cx="7532638" cy="1674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5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Necessidades formativas da escola</a:t>
          </a:r>
          <a:endParaRPr lang="pt-BR" sz="2400" kern="1200" dirty="0"/>
        </a:p>
      </dsp:txBody>
      <dsp:txXfrm>
        <a:off x="9945" y="2691678"/>
        <a:ext cx="7532638" cy="1674177"/>
      </dsp:txXfrm>
    </dsp:sp>
    <dsp:sp modelId="{6B1B5941-5B81-4D72-9E7C-7A8E67F0992E}">
      <dsp:nvSpPr>
        <dsp:cNvPr id="0" name=""/>
        <dsp:cNvSpPr/>
      </dsp:nvSpPr>
      <dsp:spPr>
        <a:xfrm>
          <a:off x="3779755" y="1598804"/>
          <a:ext cx="399230" cy="399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99217-0E99-422E-BE74-C403C60A3ED4}">
      <dsp:nvSpPr>
        <dsp:cNvPr id="0" name=""/>
        <dsp:cNvSpPr/>
      </dsp:nvSpPr>
      <dsp:spPr>
        <a:xfrm>
          <a:off x="0" y="1114690"/>
          <a:ext cx="5693573" cy="290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54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Corresponsabilidade dos professores com seu desenvolvimento profissional</a:t>
          </a:r>
          <a:endParaRPr lang="pt-BR" sz="2400" kern="1200" dirty="0"/>
        </a:p>
      </dsp:txBody>
      <dsp:txXfrm>
        <a:off x="0" y="1114690"/>
        <a:ext cx="5693573" cy="2909484"/>
      </dsp:txXfrm>
    </dsp:sp>
    <dsp:sp modelId="{4977DC05-46E2-4D83-85B2-DD28BF5712B7}">
      <dsp:nvSpPr>
        <dsp:cNvPr id="0" name=""/>
        <dsp:cNvSpPr/>
      </dsp:nvSpPr>
      <dsp:spPr>
        <a:xfrm>
          <a:off x="5482133" y="1064927"/>
          <a:ext cx="534817" cy="534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7B6D8-D1DB-4262-A0FE-D2A616C8AC08}">
      <dsp:nvSpPr>
        <dsp:cNvPr id="0" name=""/>
        <dsp:cNvSpPr/>
      </dsp:nvSpPr>
      <dsp:spPr>
        <a:xfrm>
          <a:off x="2883227" y="179091"/>
          <a:ext cx="4845239" cy="1510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38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Coordenador é o profissional habilitado para promover a reflexão</a:t>
          </a:r>
          <a:endParaRPr lang="pt-BR" sz="2400" kern="1200" dirty="0"/>
        </a:p>
      </dsp:txBody>
      <dsp:txXfrm>
        <a:off x="2883227" y="179091"/>
        <a:ext cx="4845239" cy="1510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D002-ED20-4384-9134-F6B74FC23940}">
      <dsp:nvSpPr>
        <dsp:cNvPr id="0" name=""/>
        <dsp:cNvSpPr/>
      </dsp:nvSpPr>
      <dsp:spPr>
        <a:xfrm>
          <a:off x="4010409" y="255450"/>
          <a:ext cx="1437679" cy="86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Gestão</a:t>
          </a:r>
          <a:endParaRPr lang="pt-BR" sz="3200" kern="1200" dirty="0"/>
        </a:p>
      </dsp:txBody>
      <dsp:txXfrm>
        <a:off x="4010409" y="255450"/>
        <a:ext cx="1437679" cy="861615"/>
      </dsp:txXfrm>
    </dsp:sp>
    <dsp:sp modelId="{39DD586C-20E3-4BA0-990F-71848CF77DFF}">
      <dsp:nvSpPr>
        <dsp:cNvPr id="0" name=""/>
        <dsp:cNvSpPr/>
      </dsp:nvSpPr>
      <dsp:spPr>
        <a:xfrm>
          <a:off x="1444771" y="-44759"/>
          <a:ext cx="4064317" cy="4064317"/>
        </a:xfrm>
        <a:prstGeom prst="circularArrow">
          <a:avLst>
            <a:gd name="adj1" fmla="val 6898"/>
            <a:gd name="adj2" fmla="val 465012"/>
            <a:gd name="adj3" fmla="val 1527566"/>
            <a:gd name="adj4" fmla="val 19785955"/>
            <a:gd name="adj5" fmla="val 804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7A45F4-6458-436E-A73A-7ED11443D7D3}">
      <dsp:nvSpPr>
        <dsp:cNvPr id="0" name=""/>
        <dsp:cNvSpPr/>
      </dsp:nvSpPr>
      <dsp:spPr>
        <a:xfrm>
          <a:off x="3211798" y="2934077"/>
          <a:ext cx="2884201" cy="9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Processo ensino-aprendizagem</a:t>
          </a:r>
          <a:endParaRPr lang="pt-BR" sz="3200" kern="1200" dirty="0"/>
        </a:p>
      </dsp:txBody>
      <dsp:txXfrm>
        <a:off x="3211798" y="2934077"/>
        <a:ext cx="2884201" cy="929675"/>
      </dsp:txXfrm>
    </dsp:sp>
    <dsp:sp modelId="{9DECD60A-3B7A-4DFB-B3CE-13063DE01A40}">
      <dsp:nvSpPr>
        <dsp:cNvPr id="0" name=""/>
        <dsp:cNvSpPr/>
      </dsp:nvSpPr>
      <dsp:spPr>
        <a:xfrm>
          <a:off x="1284755" y="337880"/>
          <a:ext cx="4064317" cy="4064317"/>
        </a:xfrm>
        <a:prstGeom prst="circularArrow">
          <a:avLst>
            <a:gd name="adj1" fmla="val 6898"/>
            <a:gd name="adj2" fmla="val 465012"/>
            <a:gd name="adj3" fmla="val 7611956"/>
            <a:gd name="adj4" fmla="val 3587441"/>
            <a:gd name="adj5" fmla="val 8047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D353AC-151D-46BB-854F-BA7716AA1626}">
      <dsp:nvSpPr>
        <dsp:cNvPr id="0" name=""/>
        <dsp:cNvSpPr/>
      </dsp:nvSpPr>
      <dsp:spPr>
        <a:xfrm>
          <a:off x="602365" y="2907997"/>
          <a:ext cx="2009545" cy="69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Avaliação</a:t>
          </a:r>
          <a:endParaRPr lang="pt-BR" sz="3200" kern="1200" dirty="0"/>
        </a:p>
      </dsp:txBody>
      <dsp:txXfrm>
        <a:off x="602365" y="2907997"/>
        <a:ext cx="2009545" cy="692400"/>
      </dsp:txXfrm>
    </dsp:sp>
    <dsp:sp modelId="{733F6560-094E-45B5-AC42-6A8D1705914A}">
      <dsp:nvSpPr>
        <dsp:cNvPr id="0" name=""/>
        <dsp:cNvSpPr/>
      </dsp:nvSpPr>
      <dsp:spPr>
        <a:xfrm>
          <a:off x="792097" y="3"/>
          <a:ext cx="4064317" cy="4064317"/>
        </a:xfrm>
        <a:prstGeom prst="circularArrow">
          <a:avLst>
            <a:gd name="adj1" fmla="val 6898"/>
            <a:gd name="adj2" fmla="val 465012"/>
            <a:gd name="adj3" fmla="val 12339942"/>
            <a:gd name="adj4" fmla="val 8972900"/>
            <a:gd name="adj5" fmla="val 8047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741EE5-A632-4813-A5B3-10A8F2F46276}">
      <dsp:nvSpPr>
        <dsp:cNvPr id="0" name=""/>
        <dsp:cNvSpPr/>
      </dsp:nvSpPr>
      <dsp:spPr>
        <a:xfrm>
          <a:off x="888298" y="539482"/>
          <a:ext cx="1437679" cy="540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PPP</a:t>
          </a:r>
          <a:endParaRPr lang="pt-BR" sz="3200" kern="1200" dirty="0"/>
        </a:p>
      </dsp:txBody>
      <dsp:txXfrm>
        <a:off x="888298" y="539482"/>
        <a:ext cx="1437679" cy="540639"/>
      </dsp:txXfrm>
    </dsp:sp>
    <dsp:sp modelId="{5A0FC9A5-7235-4E04-884A-DF2F9BCB1A58}">
      <dsp:nvSpPr>
        <dsp:cNvPr id="0" name=""/>
        <dsp:cNvSpPr/>
      </dsp:nvSpPr>
      <dsp:spPr>
        <a:xfrm>
          <a:off x="1261726" y="-396376"/>
          <a:ext cx="4064317" cy="4064317"/>
        </a:xfrm>
        <a:prstGeom prst="circularArrow">
          <a:avLst>
            <a:gd name="adj1" fmla="val 6898"/>
            <a:gd name="adj2" fmla="val 465012"/>
            <a:gd name="adj3" fmla="val 17955216"/>
            <a:gd name="adj4" fmla="val 13161943"/>
            <a:gd name="adj5" fmla="val 8047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D6870-EB60-4F00-B690-624C859556E8}">
      <dsp:nvSpPr>
        <dsp:cNvPr id="0" name=""/>
        <dsp:cNvSpPr/>
      </dsp:nvSpPr>
      <dsp:spPr>
        <a:xfrm>
          <a:off x="1094168" y="1429"/>
          <a:ext cx="2878121" cy="17268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 escolar local</a:t>
          </a:r>
          <a:endParaRPr lang="pt-BR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4168" y="1429"/>
        <a:ext cx="2878121" cy="1726872"/>
      </dsp:txXfrm>
    </dsp:sp>
    <dsp:sp modelId="{9F3770C3-58D1-48DD-A9D8-6C3CFCCA5022}">
      <dsp:nvSpPr>
        <dsp:cNvPr id="0" name=""/>
        <dsp:cNvSpPr/>
      </dsp:nvSpPr>
      <dsp:spPr>
        <a:xfrm>
          <a:off x="4260102" y="1429"/>
          <a:ext cx="2878121" cy="1726872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Currículo Escolar</a:t>
          </a:r>
          <a:endParaRPr lang="pt-BR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0102" y="1429"/>
        <a:ext cx="2878121" cy="1726872"/>
      </dsp:txXfrm>
    </dsp:sp>
    <dsp:sp modelId="{80B2AD90-DAC3-426C-B9B5-1FA499FA33DA}">
      <dsp:nvSpPr>
        <dsp:cNvPr id="0" name=""/>
        <dsp:cNvSpPr/>
      </dsp:nvSpPr>
      <dsp:spPr>
        <a:xfrm>
          <a:off x="1094168" y="2016114"/>
          <a:ext cx="2878121" cy="1726872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do horário coletivo</a:t>
          </a:r>
          <a:endParaRPr lang="pt-BR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4168" y="2016114"/>
        <a:ext cx="2878121" cy="1726872"/>
      </dsp:txXfrm>
    </dsp:sp>
    <dsp:sp modelId="{D6CCE035-CCC3-4278-B7B6-4C42C80F6B63}">
      <dsp:nvSpPr>
        <dsp:cNvPr id="0" name=""/>
        <dsp:cNvSpPr/>
      </dsp:nvSpPr>
      <dsp:spPr>
        <a:xfrm>
          <a:off x="4260102" y="2016114"/>
          <a:ext cx="2878121" cy="17268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Autonomia dos projetos</a:t>
          </a:r>
          <a:endParaRPr lang="pt-BR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0102" y="2016114"/>
        <a:ext cx="2878121" cy="17268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DF7BC-B2A5-4840-AF71-F988B31711BC}">
      <dsp:nvSpPr>
        <dsp:cNvPr id="0" name=""/>
        <dsp:cNvSpPr/>
      </dsp:nvSpPr>
      <dsp:spPr>
        <a:xfrm>
          <a:off x="602208" y="216032"/>
          <a:ext cx="3868711" cy="180840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Avaliação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5327" y="745702"/>
        <a:ext cx="2735592" cy="1278738"/>
      </dsp:txXfrm>
    </dsp:sp>
    <dsp:sp modelId="{2E17A414-0FD0-474C-A9FB-A442824359FF}">
      <dsp:nvSpPr>
        <dsp:cNvPr id="0" name=""/>
        <dsp:cNvSpPr/>
      </dsp:nvSpPr>
      <dsp:spPr>
        <a:xfrm rot="5400000">
          <a:off x="5520781" y="-905850"/>
          <a:ext cx="1808408" cy="4052174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effectLst/>
            </a:rPr>
            <a:t>Planejamento</a:t>
          </a:r>
          <a:endParaRPr lang="pt-BR" sz="3200" b="1" kern="1200" dirty="0">
            <a:effectLst/>
          </a:endParaRPr>
        </a:p>
      </dsp:txBody>
      <dsp:txXfrm rot="-5400000">
        <a:off x="4398898" y="745703"/>
        <a:ext cx="2865320" cy="1278738"/>
      </dsp:txXfrm>
    </dsp:sp>
    <dsp:sp modelId="{9A56C99D-7426-4D77-9470-A388A5E040B4}">
      <dsp:nvSpPr>
        <dsp:cNvPr id="0" name=""/>
        <dsp:cNvSpPr/>
      </dsp:nvSpPr>
      <dsp:spPr>
        <a:xfrm rot="10800000">
          <a:off x="4425038" y="2107970"/>
          <a:ext cx="3999893" cy="1808408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Organização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25038" y="2107970"/>
        <a:ext cx="2828351" cy="1278738"/>
      </dsp:txXfrm>
    </dsp:sp>
    <dsp:sp modelId="{62B089AE-0DF0-453C-8587-6D649721B3F2}">
      <dsp:nvSpPr>
        <dsp:cNvPr id="0" name=""/>
        <dsp:cNvSpPr/>
      </dsp:nvSpPr>
      <dsp:spPr>
        <a:xfrm rot="16200000">
          <a:off x="1632359" y="1077819"/>
          <a:ext cx="1808408" cy="3868711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Direção e Coordenação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735327" y="2107971"/>
        <a:ext cx="2735592" cy="1278738"/>
      </dsp:txXfrm>
    </dsp:sp>
    <dsp:sp modelId="{0A1760EE-BBA1-4FBC-8D08-B7E70EA1D43E}">
      <dsp:nvSpPr>
        <dsp:cNvPr id="0" name=""/>
        <dsp:cNvSpPr/>
      </dsp:nvSpPr>
      <dsp:spPr>
        <a:xfrm>
          <a:off x="4104457" y="1656183"/>
          <a:ext cx="624381" cy="54294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1F842-48D7-418E-8F8C-0A6E7BA60048}">
      <dsp:nvSpPr>
        <dsp:cNvPr id="0" name=""/>
        <dsp:cNvSpPr/>
      </dsp:nvSpPr>
      <dsp:spPr>
        <a:xfrm rot="10800000">
          <a:off x="4104457" y="1977340"/>
          <a:ext cx="624381" cy="54294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32798-0DF2-48C7-8A44-96F3774A7D22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6EA8-57CB-4F51-80E0-4B29B5A1FF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82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859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636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097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27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601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223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934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56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054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706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1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117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667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A54A9-7BAE-4E04-A89D-E4B8102E680F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A34A69-AFE3-4217-A656-D7EA06BB8D6D}" type="slidenum">
              <a:rPr lang="en-US" altLang="pt-BR">
                <a:latin typeface="Calibri" panose="020F0502020204030204" pitchFamily="34" charset="0"/>
              </a:rPr>
              <a:pPr eaLnBrk="1" hangingPunct="1"/>
              <a:t>114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4597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A34A69-AFE3-4217-A656-D7EA06BB8D6D}" type="slidenum">
              <a:rPr lang="en-US" altLang="pt-BR">
                <a:latin typeface="Calibri" panose="020F0502020204030204" pitchFamily="34" charset="0"/>
              </a:rPr>
              <a:pPr eaLnBrk="1" hangingPunct="1"/>
              <a:t>115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5830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A34A69-AFE3-4217-A656-D7EA06BB8D6D}" type="slidenum">
              <a:rPr lang="en-US" altLang="pt-BR">
                <a:latin typeface="Calibri" panose="020F0502020204030204" pitchFamily="34" charset="0"/>
              </a:rPr>
              <a:pPr eaLnBrk="1" hangingPunct="1"/>
              <a:t>116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4356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A34A69-AFE3-4217-A656-D7EA06BB8D6D}" type="slidenum">
              <a:rPr lang="en-US" altLang="pt-BR">
                <a:latin typeface="Calibri" panose="020F0502020204030204" pitchFamily="34" charset="0"/>
              </a:rPr>
              <a:pPr eaLnBrk="1" hangingPunct="1"/>
              <a:t>117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448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7BDA0E-F1CC-4747-9B10-4709D285EC00}" type="slidenum">
              <a:rPr lang="en-US" altLang="pt-BR">
                <a:latin typeface="Calibri" panose="020F0502020204030204" pitchFamily="34" charset="0"/>
              </a:rPr>
              <a:pPr eaLnBrk="1" hangingPunct="1"/>
              <a:t>118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569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7BDA0E-F1CC-4747-9B10-4709D285EC00}" type="slidenum">
              <a:rPr lang="en-US" altLang="pt-BR">
                <a:latin typeface="Calibri" panose="020F0502020204030204" pitchFamily="34" charset="0"/>
              </a:rPr>
              <a:pPr eaLnBrk="1" hangingPunct="1"/>
              <a:t>119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9556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7BDA0E-F1CC-4747-9B10-4709D285EC00}" type="slidenum">
              <a:rPr lang="en-US" altLang="pt-BR">
                <a:latin typeface="Calibri" panose="020F0502020204030204" pitchFamily="34" charset="0"/>
              </a:rPr>
              <a:pPr eaLnBrk="1" hangingPunct="1"/>
              <a:t>120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2539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E0D24A-0CEC-4E4E-841E-6A236E39EA7C}" type="slidenum">
              <a:rPr lang="en-US" altLang="pt-BR">
                <a:latin typeface="Calibri" panose="020F0502020204030204" pitchFamily="34" charset="0"/>
              </a:rPr>
              <a:pPr eaLnBrk="1" hangingPunct="1"/>
              <a:t>121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8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1738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122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5203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123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0854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338101-9713-49E4-BD35-4C6D1F3AF71E}" type="slidenum">
              <a:rPr lang="en-US" altLang="pt-BR">
                <a:latin typeface="Calibri" panose="020F0502020204030204" pitchFamily="34" charset="0"/>
              </a:rPr>
              <a:pPr eaLnBrk="1" hangingPunct="1"/>
              <a:t>124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083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125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996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126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8602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127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1105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128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2199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CAC9E-C450-48F1-BF3A-78E2B43AC6BC}" type="slidenum">
              <a:rPr lang="en-US" altLang="pt-BR">
                <a:latin typeface="Calibri" panose="020F0502020204030204" pitchFamily="34" charset="0"/>
              </a:rPr>
              <a:pPr eaLnBrk="1" hangingPunct="1"/>
              <a:t>129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1091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2027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6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08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8012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82814-37F3-493D-896F-73BA98FE7C9B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748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83625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4208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4404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87504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98780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5914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7961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62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7917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142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02637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45DEC7-55D0-4B99-A68E-D64132803A94}" type="slidenum">
              <a:rPr lang="en-US">
                <a:latin typeface="Calibri" panose="020F0502020204030204" pitchFamily="34" charset="0"/>
              </a:rPr>
              <a:pPr eaLnBrk="1" hangingPunct="1"/>
              <a:t>143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5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0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8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2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6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8EA2C-0AF2-4FF9-AFE0-9D1E6A92A1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4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3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73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1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78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0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6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44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2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79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4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2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4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5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5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17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BC5B3-D52A-4BF9-B380-AC6B725739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2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0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BC5B3-D52A-4BF9-B380-AC6B725739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3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58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5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5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4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43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56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41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BC5B3-D52A-4BF9-B380-AC6B725739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1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83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8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82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1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98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909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71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28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58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55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75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452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51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6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91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087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718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67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99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23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064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42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7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37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2344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3A9F12-B8FA-4FBE-A098-FE356EE7767A}" type="slidenum">
              <a:rPr lang="en-US">
                <a:latin typeface="Calibri" panose="020F0502020204030204" pitchFamily="34" charset="0"/>
              </a:rPr>
              <a:pPr eaLnBrk="1" hangingPunct="1"/>
              <a:t>77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369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3EF3F6-B3B9-4B24-931B-4E8C93008767}" type="slidenum">
              <a:rPr lang="en-US">
                <a:latin typeface="Calibri" panose="020F0502020204030204" pitchFamily="34" charset="0"/>
              </a:rPr>
              <a:pPr eaLnBrk="1" hangingPunct="1"/>
              <a:t>78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267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AE936F-E814-4D37-B26E-E209FEDFE775}" type="slidenum">
              <a:rPr lang="en-US">
                <a:latin typeface="Calibri" panose="020F0502020204030204" pitchFamily="34" charset="0"/>
              </a:rPr>
              <a:pPr eaLnBrk="1" hangingPunct="1"/>
              <a:t>79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696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E5FBD3-BDBD-4B56-8F9C-A619951717BA}" type="slidenum">
              <a:rPr lang="en-US">
                <a:latin typeface="Calibri" panose="020F0502020204030204" pitchFamily="34" charset="0"/>
              </a:rPr>
              <a:pPr eaLnBrk="1" hangingPunct="1"/>
              <a:t>80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66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37C9C9-618D-454F-A083-F753D6C2E7D4}" type="slidenum">
              <a:rPr lang="en-US">
                <a:latin typeface="Calibri" panose="020F0502020204030204" pitchFamily="34" charset="0"/>
              </a:rPr>
              <a:pPr eaLnBrk="1" hangingPunct="1"/>
              <a:t>81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536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90D23C-075B-4CB2-BE14-3EF2FA7431EC}" type="slidenum">
              <a:rPr lang="en-US">
                <a:latin typeface="Calibri" panose="020F0502020204030204" pitchFamily="34" charset="0"/>
              </a:rPr>
              <a:pPr eaLnBrk="1" hangingPunct="1"/>
              <a:t>82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95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286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918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8BC5B3-D52A-4BF9-B380-AC6B7257393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62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161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07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3941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783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775C4-88E7-4A06-A6FD-694316BBED0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9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02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2CEC2-027B-4012-989A-6B5931E9507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969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6EA8-57CB-4F51-80E0-4B29B5A1FF10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04741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28CE57-464E-41D9-B278-B146CD515E1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22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120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12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174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080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8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691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868038-0B08-4616-A10E-756EDFDD5439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5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24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82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4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11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00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36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7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1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4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2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E7D1-F6F9-4C59-ADC9-0EDBE354381F}" type="datetimeFigureOut">
              <a:rPr lang="pt-BR" smtClean="0"/>
              <a:t>18/07/2019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970C-5698-4C26-B1BF-C90E6FD31B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0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19JJ62YQx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jpeg"/><Relationship Id="rId9" Type="http://schemas.microsoft.com/office/2007/relationships/diagramDrawing" Target="../diagrams/drawing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LPVxmu1pHY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Concurso 2019</a:t>
            </a:r>
            <a:br>
              <a:rPr lang="pt-BR" b="1" dirty="0" smtClean="0"/>
            </a:br>
            <a:r>
              <a:rPr lang="pt-BR" b="1" dirty="0" smtClean="0"/>
              <a:t>Curso preparatório</a:t>
            </a:r>
            <a:br>
              <a:rPr lang="pt-BR" b="1" dirty="0" smtClean="0"/>
            </a:br>
            <a:r>
              <a:rPr lang="pt-BR" b="1" dirty="0" smtClean="0"/>
              <a:t>Coordenador Pedagógico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Prof. Ms. A Carlos BERARDI Jr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397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312566" cy="17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428625" y="1334373"/>
            <a:ext cx="8286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 dirty="0" smtClean="0"/>
              <a:t>Quais os saberes e aprendizagens necessários à ação pedagógica do coordenador pedagógico? 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b="1" dirty="0" smtClean="0"/>
              <a:t>Mediação </a:t>
            </a:r>
            <a:r>
              <a:rPr lang="pt-BR" sz="2400" dirty="0" smtClean="0"/>
              <a:t>- construtivismo,  1980 - professor mediador entre o aluno e o conhecimento</a:t>
            </a:r>
            <a:br>
              <a:rPr lang="pt-BR" sz="2400" dirty="0" smtClean="0"/>
            </a:br>
            <a:endParaRPr lang="pt-BR" sz="2400" dirty="0" smtClean="0"/>
          </a:p>
          <a:p>
            <a:pPr lvl="1"/>
            <a:r>
              <a:rPr lang="pt-BR" sz="2400" dirty="0" smtClean="0"/>
              <a:t>É uma intervenção que promove funções psicológicas superiores (planejamento, imaginação, consciência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C.P.  Domínio das produções gerais e específicas para atuar como mediador.</a:t>
            </a:r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2925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Concepções de Gestão</a:t>
            </a:r>
          </a:p>
          <a:p>
            <a:pPr lvl="0">
              <a:spcBef>
                <a:spcPct val="20000"/>
              </a:spcBef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Interpretativa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Prioridade nas intenções e interações entre pessoas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Escola é realidade construída social e subjetivamente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Valores e práticas compartilhadas	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Valoriza interpretações, percepções e significados subjetivos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Organização cultural vinculada ao contexto 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Lugar onde se pode instituir uma cultura própria</a:t>
            </a:r>
          </a:p>
        </p:txBody>
      </p:sp>
    </p:spTree>
    <p:extLst>
      <p:ext uri="{BB962C8B-B14F-4D97-AF65-F5344CB8AC3E}">
        <p14:creationId xmlns:p14="http://schemas.microsoft.com/office/powerpoint/2010/main" val="26502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Concepções de Gestão</a:t>
            </a:r>
          </a:p>
          <a:p>
            <a:pPr lvl="0">
              <a:spcBef>
                <a:spcPct val="20000"/>
              </a:spcBef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Democrática-Participativa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Relação orgânica entre direção e equipe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Definição explícita de objetivos da escola pela equipe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Articulação entre direção e participação 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Alto nível de qualificação e competência profissional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Objetividade nas questões de organização e gestão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Acompanhamento e avaliação sistemáticos 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Ênfase nas tarefas e relações interpessoais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Estrutura organizacional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Ligação entre funções (organograma)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Regimento ou Legislação </a:t>
            </a:r>
          </a:p>
        </p:txBody>
      </p:sp>
    </p:spTree>
    <p:extLst>
      <p:ext uri="{BB962C8B-B14F-4D97-AF65-F5344CB8AC3E}">
        <p14:creationId xmlns:p14="http://schemas.microsoft.com/office/powerpoint/2010/main" val="2861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No geral: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Conselho de escola - consultiva, deliberativa e fiscal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Direção - coordena, organiza e gerencia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Técnico-administrativo - secretaria, docentes, funcionários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	zeladoria, vigilância, </a:t>
            </a:r>
            <a:r>
              <a:rPr lang="pt-BR" sz="2400" dirty="0" err="1" smtClean="0">
                <a:solidFill>
                  <a:prstClr val="black"/>
                </a:solidFill>
              </a:rPr>
              <a:t>multimeios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Pedagógico - CP e OE - assistência pedagógico-didática, 			relacionamento com pais e comunidade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	conselho de classe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Instituições Auxiliares - APM, Grêmio, Caixa (conselho)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Corpo docente e discente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Funções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190002"/>
              </p:ext>
            </p:extLst>
          </p:nvPr>
        </p:nvGraphicFramePr>
        <p:xfrm>
          <a:off x="395538" y="2348880"/>
          <a:ext cx="849694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25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(7) Gestão Participativa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Participação = nível de atuação na gestão 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por conquista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por processo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Brasil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cultura personalista (pessoa “é” o cargo, decide)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</a:p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participação da comunidade influi </a:t>
            </a:r>
          </a:p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melhoria da qualidade de ensino.</a:t>
            </a:r>
          </a:p>
        </p:txBody>
      </p:sp>
    </p:spTree>
    <p:extLst>
      <p:ext uri="{BB962C8B-B14F-4D97-AF65-F5344CB8AC3E}">
        <p14:creationId xmlns:p14="http://schemas.microsoft.com/office/powerpoint/2010/main" val="4407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(7) Gestão Participativa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Princípios</a:t>
            </a:r>
            <a:endParaRPr lang="pt-B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- </a:t>
            </a:r>
            <a:r>
              <a:rPr lang="pt-BR" sz="2400" b="1" dirty="0" smtClean="0">
                <a:solidFill>
                  <a:prstClr val="black"/>
                </a:solidFill>
              </a:rPr>
              <a:t>Autonomia das escolas e comunidade educativa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adequação à sua realidade e aos níveis superiores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- </a:t>
            </a:r>
            <a:r>
              <a:rPr lang="pt-BR" sz="2400" b="1" dirty="0" smtClean="0">
                <a:solidFill>
                  <a:prstClr val="black"/>
                </a:solidFill>
              </a:rPr>
              <a:t>Relação orgânica Direção x Membros da Equipe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decisões e gestão (PPP, reuniões, controles)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- </a:t>
            </a:r>
            <a:r>
              <a:rPr lang="pt-BR" sz="2400" b="1" dirty="0" smtClean="0">
                <a:solidFill>
                  <a:prstClr val="black"/>
                </a:solidFill>
              </a:rPr>
              <a:t>Envolvimento da Comunidade</a:t>
            </a: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APM e Conselho</a:t>
            </a: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- Planejamento das Tarefas </a:t>
            </a: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Plano de Ação discutido publicamente</a:t>
            </a:r>
          </a:p>
        </p:txBody>
      </p:sp>
    </p:spTree>
    <p:extLst>
      <p:ext uri="{BB962C8B-B14F-4D97-AF65-F5344CB8AC3E}">
        <p14:creationId xmlns:p14="http://schemas.microsoft.com/office/powerpoint/2010/main" val="34570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(7) Gestão Participativa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Princípios</a:t>
            </a:r>
            <a:endParaRPr lang="pt-BR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pt-BR" sz="2400" b="1" dirty="0" smtClean="0">
                <a:solidFill>
                  <a:prstClr val="black"/>
                </a:solidFill>
              </a:rPr>
              <a:t>Formação Continuada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pt-BR" sz="2400" b="1" dirty="0" smtClean="0">
                <a:solidFill>
                  <a:prstClr val="black"/>
                </a:solidFill>
              </a:rPr>
              <a:t>Análise de Problemas e Democratização de Informações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pt-BR" sz="24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pt-BR" sz="2400" b="1" dirty="0" smtClean="0">
                <a:solidFill>
                  <a:prstClr val="black"/>
                </a:solidFill>
              </a:rPr>
              <a:t>Avaliação compartilhada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pt-BR" sz="24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pt-BR" sz="2400" b="1" dirty="0" smtClean="0">
                <a:solidFill>
                  <a:prstClr val="black"/>
                </a:solidFill>
              </a:rPr>
              <a:t>Relações humanas produtivas e criativas</a:t>
            </a:r>
          </a:p>
          <a:p>
            <a:pPr lvl="1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objetivos em comum, valorização das experiências </a:t>
            </a:r>
          </a:p>
          <a:p>
            <a:pPr lvl="1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clima amistoso de trabalho, diálogo e consenso</a:t>
            </a:r>
            <a:endParaRPr lang="pt-BR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(13) Áreas de atuação - Sistema de Organização e Gestão</a:t>
            </a: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Organização e Desenvolvimento do Projeto Pedagógico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Planejamento e Execução do Projeto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Organização e Desenvolvimento do Currículo </a:t>
            </a: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Práticas de Gestão e Desenvolvimento Profissional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Organização e desenvolvimento do Ensino 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Responsabilidades dos Professores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Práticas de gestão técnico-administrativas e pedagógico-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   curriculares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Desenvolvimento Profissional</a:t>
            </a: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Avaliação institucional e de Aprendizagem</a:t>
            </a: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- Avaliações </a:t>
            </a:r>
            <a:endParaRPr lang="pt-BR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(13) Áreas de atuação  - Ações de coordenação</a:t>
            </a:r>
          </a:p>
          <a:p>
            <a:pPr lvl="0">
              <a:spcBef>
                <a:spcPct val="20000"/>
              </a:spcBef>
            </a:pPr>
            <a:endParaRPr lang="pt-BR" sz="2400" b="1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Formação de equipe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Comunidade de aprendizagem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Formação continuada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Formas de associação e participação dos alunos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Envolvimento das famílias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Difusão de informações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Práticas comunicativas para melhoria das relações interpessoais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Aprimoramento dos instrumentos de avaliação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428624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Quais os saberes e aprendizagens necessários à ação pedagógica do coordenador pedagógico? 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/>
              <a:t>A </a:t>
            </a:r>
            <a:r>
              <a:rPr lang="pt-BR" sz="2400" b="1" dirty="0"/>
              <a:t>aprendizagem </a:t>
            </a:r>
            <a:r>
              <a:rPr lang="pt-BR" sz="2400" dirty="0"/>
              <a:t>é um processo de reconstrução interna de atividades externas, mediada pelas relações sociais. </a:t>
            </a:r>
          </a:p>
          <a:p>
            <a:endParaRPr lang="pt-BR" sz="2400" dirty="0" smtClean="0"/>
          </a:p>
          <a:p>
            <a:r>
              <a:rPr lang="pt-BR" sz="2400" dirty="0" smtClean="0"/>
              <a:t>Conhecer o grupo e o contexto de atuação das pessoas do grupo leva a aprendizagens: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como relacionar-se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estratégias de relacionamento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compreensão de valores (respeito, tolerância,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r>
              <a:rPr lang="pt-BR" sz="2400" dirty="0" smtClean="0"/>
              <a:t>Aprendizagem como um processo </a:t>
            </a:r>
            <a:r>
              <a:rPr lang="pt-BR" sz="2400" u="sng" dirty="0" smtClean="0"/>
              <a:t>subjetivo e individual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05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7" y="1463873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(13) Áreas de atuação  - Procedimentos e Técnicas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Valorizam o trabalho escolar</a:t>
            </a: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	Planejamento e elaboração de projetos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O processo em si de elaboração 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Reunião de professores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Entrevistas individuais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Observação de aulas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Modelo clínico de formação continuada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Seminários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</a:t>
            </a: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Conselho de classe</a:t>
            </a:r>
          </a:p>
        </p:txBody>
      </p:sp>
    </p:spTree>
    <p:extLst>
      <p:ext uri="{BB962C8B-B14F-4D97-AF65-F5344CB8AC3E}">
        <p14:creationId xmlns:p14="http://schemas.microsoft.com/office/powerpoint/2010/main" val="187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FORMAÇÃO NO CONTEXTO DE TRABAHO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MEDIADOR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ENTENDIMENTO/RESPEITO À CULTURA LOCAL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PARCERIAS, PARTICIPAÇÃO, REFLEXÃO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ENSINAR NÃO É TRANSFERIR, É LIBERTAR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REGISTRO COMO FERRAMENTA REFLEXIVA</a:t>
            </a:r>
          </a:p>
          <a:p>
            <a:r>
              <a:rPr lang="pt-BR" b="1" dirty="0" smtClean="0"/>
              <a:t>ORGANIZAÇÃO E GESTÃO PARTICIPATIVAS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646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2736"/>
          <a:ext cx="7931224" cy="37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COORDENADOR</a:t>
                      </a:r>
                      <a:r>
                        <a:rPr lang="en-US" baseline="0" dirty="0" smtClean="0"/>
                        <a:t> PEDAGÓGICO E A GESTÃO DA ESCOLA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ALMEIDA</a:t>
                      </a:r>
                      <a:r>
                        <a:rPr lang="en-US" sz="2400" b="1" baseline="0" dirty="0" smtClean="0"/>
                        <a:t> e PLACCO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DOMINGUES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FREIRE</a:t>
                      </a:r>
                      <a:endParaRPr lang="pt-BR" sz="24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FUJIKAWA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LIBÂNEO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TARDIF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79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65" y="26369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6129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98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970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59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EIXO TEMÁTICO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1979712" y="437206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8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pt-BR" smtClean="0"/>
              <a:t>Maurice TARDIFF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73782" y="1268760"/>
            <a:ext cx="839070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</a:rPr>
              <a:t>Canadense</a:t>
            </a:r>
            <a:r>
              <a:rPr lang="en-US" sz="2800" dirty="0">
                <a:latin typeface="+mn-lt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  <a:cs typeface="+mn-cs"/>
              </a:rPr>
              <a:t>Filósofo</a:t>
            </a:r>
            <a:r>
              <a:rPr lang="en-US" sz="2800" dirty="0">
                <a:latin typeface="+mn-lt"/>
                <a:cs typeface="+mn-cs"/>
              </a:rPr>
              <a:t>, </a:t>
            </a:r>
            <a:r>
              <a:rPr lang="en-US" sz="2800" dirty="0" err="1">
                <a:latin typeface="+mn-lt"/>
                <a:cs typeface="+mn-cs"/>
              </a:rPr>
              <a:t>Mestre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em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Filosofia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smtClean="0">
                <a:latin typeface="+mn-lt"/>
                <a:cs typeface="+mn-cs"/>
              </a:rPr>
              <a:t>e </a:t>
            </a:r>
            <a:br>
              <a:rPr lang="en-US" sz="2800" dirty="0" smtClean="0">
                <a:latin typeface="+mn-lt"/>
                <a:cs typeface="+mn-cs"/>
              </a:rPr>
            </a:br>
            <a:r>
              <a:rPr lang="en-US" sz="2800" dirty="0" err="1" smtClean="0">
                <a:latin typeface="+mn-lt"/>
                <a:cs typeface="+mn-cs"/>
              </a:rPr>
              <a:t>Doutor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em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Filosofia</a:t>
            </a:r>
            <a:r>
              <a:rPr lang="en-US" sz="2800" dirty="0">
                <a:latin typeface="+mn-lt"/>
                <a:cs typeface="+mn-cs"/>
              </a:rPr>
              <a:t> da </a:t>
            </a:r>
            <a:r>
              <a:rPr lang="en-US" sz="2800" dirty="0" err="1">
                <a:latin typeface="+mn-lt"/>
                <a:cs typeface="+mn-cs"/>
              </a:rPr>
              <a:t>Educação</a:t>
            </a:r>
            <a:endParaRPr lang="en-US" sz="28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  <a:cs typeface="+mn-cs"/>
              </a:rPr>
              <a:t>Chefe</a:t>
            </a:r>
            <a:r>
              <a:rPr lang="en-US" sz="2800" dirty="0">
                <a:latin typeface="+mn-lt"/>
                <a:cs typeface="+mn-cs"/>
              </a:rPr>
              <a:t> de </a:t>
            </a:r>
            <a:r>
              <a:rPr lang="en-US" sz="2800" dirty="0" err="1">
                <a:latin typeface="+mn-lt"/>
                <a:cs typeface="+mn-cs"/>
              </a:rPr>
              <a:t>Departamento</a:t>
            </a:r>
            <a:r>
              <a:rPr lang="en-US" sz="2800" dirty="0">
                <a:latin typeface="+mn-lt"/>
                <a:cs typeface="+mn-cs"/>
              </a:rPr>
              <a:t> da </a:t>
            </a:r>
            <a:r>
              <a:rPr lang="en-US" sz="2800" dirty="0" err="1" smtClean="0">
                <a:latin typeface="+mn-lt"/>
                <a:cs typeface="+mn-cs"/>
              </a:rPr>
              <a:t>Universidade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de Montreal (CA</a:t>
            </a:r>
            <a:r>
              <a:rPr lang="en-US" sz="2800" dirty="0" smtClean="0">
                <a:latin typeface="+mn-lt"/>
                <a:cs typeface="+mn-cs"/>
              </a:rPr>
              <a:t>)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7200" y="3645024"/>
            <a:ext cx="706712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/>
              <a:t>Trabalhou</a:t>
            </a:r>
            <a:r>
              <a:rPr lang="en-US" sz="2800" dirty="0"/>
              <a:t> no </a:t>
            </a:r>
            <a:r>
              <a:rPr lang="en-US" sz="2800" dirty="0" err="1"/>
              <a:t>Brasil</a:t>
            </a:r>
            <a:r>
              <a:rPr lang="en-US" sz="2800" dirty="0"/>
              <a:t>  (</a:t>
            </a:r>
            <a:r>
              <a:rPr lang="en-US" sz="2800" dirty="0" err="1"/>
              <a:t>Sul</a:t>
            </a:r>
            <a:r>
              <a:rPr lang="en-US" sz="2800" dirty="0"/>
              <a:t> e </a:t>
            </a:r>
            <a:r>
              <a:rPr lang="en-US" sz="2800" dirty="0" err="1"/>
              <a:t>Ceará</a:t>
            </a:r>
            <a:r>
              <a:rPr lang="en-US" sz="2800" dirty="0" smtClean="0"/>
              <a:t>) </a:t>
            </a:r>
            <a:r>
              <a:rPr lang="en-US" sz="2800" dirty="0" err="1" smtClean="0"/>
              <a:t>conheceu</a:t>
            </a:r>
            <a:r>
              <a:rPr lang="en-US" sz="2800" dirty="0" smtClean="0"/>
              <a:t> </a:t>
            </a:r>
            <a:r>
              <a:rPr lang="en-US" sz="2800" dirty="0"/>
              <a:t>Paulo Freire.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800" dirty="0"/>
              <a:t>Estuda </a:t>
            </a:r>
            <a:r>
              <a:rPr lang="en-US" sz="2800" dirty="0"/>
              <a:t>o </a:t>
            </a: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err="1"/>
              <a:t>docente</a:t>
            </a:r>
            <a:r>
              <a:rPr lang="en-US" sz="2800" dirty="0"/>
              <a:t>, </a:t>
            </a:r>
            <a:r>
              <a:rPr lang="en-US" sz="2800" dirty="0" smtClean="0"/>
              <a:t>sob </a:t>
            </a:r>
            <a:r>
              <a:rPr lang="en-US" sz="2800" dirty="0" err="1"/>
              <a:t>vários</a:t>
            </a:r>
            <a:r>
              <a:rPr lang="en-US" sz="2800" dirty="0"/>
              <a:t> </a:t>
            </a:r>
            <a:r>
              <a:rPr lang="en-US" sz="2800" dirty="0" err="1"/>
              <a:t>pontos</a:t>
            </a:r>
            <a:r>
              <a:rPr lang="en-US" sz="2800" dirty="0"/>
              <a:t> de vista.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/>
              <a:t>Compara</a:t>
            </a:r>
            <a:r>
              <a:rPr lang="en-US" sz="2800" dirty="0"/>
              <a:t> o </a:t>
            </a:r>
            <a:r>
              <a:rPr lang="en-US" sz="2800" dirty="0" err="1"/>
              <a:t>fazer</a:t>
            </a:r>
            <a:r>
              <a:rPr lang="en-US" sz="2800" dirty="0"/>
              <a:t> </a:t>
            </a:r>
            <a:r>
              <a:rPr lang="en-US" sz="2800" dirty="0" err="1"/>
              <a:t>docente</a:t>
            </a:r>
            <a:r>
              <a:rPr lang="en-US" sz="2800" dirty="0"/>
              <a:t> com o </a:t>
            </a:r>
            <a:r>
              <a:rPr lang="en-US" sz="2800" dirty="0" err="1"/>
              <a:t>fazer</a:t>
            </a:r>
            <a:r>
              <a:rPr lang="en-US" sz="2800" dirty="0"/>
              <a:t> </a:t>
            </a:r>
            <a:r>
              <a:rPr lang="en-US" sz="2800" dirty="0" smtClean="0"/>
              <a:t>industrial``</a:t>
            </a:r>
            <a:endParaRPr lang="en-US" sz="2800" dirty="0"/>
          </a:p>
        </p:txBody>
      </p:sp>
      <p:pic>
        <p:nvPicPr>
          <p:cNvPr id="126977" name="Picture 1" descr="C:\Users\BERA\Desktop\Concurso SINPEEM\imagens concurso\TARDIF SABERES LIV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11" y="4675732"/>
            <a:ext cx="1426367" cy="218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pt-BR" sz="2400" dirty="0" err="1" smtClean="0"/>
              <a:t>Não</a:t>
            </a:r>
            <a:r>
              <a:rPr lang="en-US" altLang="pt-BR" sz="2400" dirty="0" smtClean="0"/>
              <a:t> se </a:t>
            </a:r>
            <a:r>
              <a:rPr lang="en-US" altLang="pt-BR" sz="2400" dirty="0" err="1" smtClean="0"/>
              <a:t>pode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reduzir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saberes</a:t>
            </a:r>
            <a:r>
              <a:rPr lang="en-US" altLang="pt-BR" sz="2400" dirty="0" smtClean="0"/>
              <a:t> a </a:t>
            </a:r>
          </a:p>
          <a:p>
            <a:pPr lvl="1"/>
            <a:r>
              <a:rPr lang="en-US" altLang="pt-BR" sz="2400" dirty="0" err="1" smtClean="0"/>
              <a:t>Processos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mentais</a:t>
            </a:r>
            <a:r>
              <a:rPr lang="en-US" altLang="pt-BR" sz="2400" dirty="0" smtClean="0"/>
              <a:t>  =  </a:t>
            </a:r>
            <a:r>
              <a:rPr lang="en-US" altLang="pt-BR" sz="2400" b="1" dirty="0" err="1" smtClean="0"/>
              <a:t>mentalismo</a:t>
            </a:r>
            <a:endParaRPr lang="en-US" altLang="pt-BR" sz="2400" b="1" dirty="0" smtClean="0"/>
          </a:p>
          <a:p>
            <a:pPr lvl="1"/>
            <a:r>
              <a:rPr lang="en-US" altLang="pt-BR" sz="2400" dirty="0" smtClean="0"/>
              <a:t>Saber </a:t>
            </a:r>
            <a:r>
              <a:rPr lang="en-US" altLang="pt-BR" sz="2400" dirty="0" err="1" smtClean="0"/>
              <a:t>coletivo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meramente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aprendido</a:t>
            </a:r>
            <a:r>
              <a:rPr lang="en-US" altLang="pt-BR" sz="2400" dirty="0" smtClean="0"/>
              <a:t> = </a:t>
            </a:r>
            <a:r>
              <a:rPr lang="en-US" altLang="pt-BR" sz="2400" b="1" dirty="0" err="1" smtClean="0"/>
              <a:t>sociologismo</a:t>
            </a:r>
            <a:r>
              <a:rPr lang="en-US" altLang="pt-BR" sz="2400" b="1" dirty="0" smtClean="0"/>
              <a:t> </a:t>
            </a:r>
          </a:p>
          <a:p>
            <a:r>
              <a:rPr lang="en-US" altLang="pt-BR" sz="2800" dirty="0" smtClean="0"/>
              <a:t>Saber tem a </a:t>
            </a:r>
            <a:r>
              <a:rPr lang="en-US" altLang="pt-BR" sz="2800" dirty="0" err="1" smtClean="0"/>
              <a:t>ver</a:t>
            </a:r>
            <a:r>
              <a:rPr lang="en-US" altLang="pt-BR" sz="2800" dirty="0" smtClean="0"/>
              <a:t> com</a:t>
            </a:r>
          </a:p>
          <a:p>
            <a:pPr lvl="1"/>
            <a:r>
              <a:rPr lang="en-US" altLang="pt-BR" sz="2400" dirty="0" err="1" smtClean="0"/>
              <a:t>Trabalho</a:t>
            </a:r>
            <a:r>
              <a:rPr lang="en-US" altLang="pt-BR" sz="2400" dirty="0" smtClean="0"/>
              <a:t> (</a:t>
            </a:r>
            <a:r>
              <a:rPr lang="en-US" altLang="pt-BR" sz="2400" dirty="0" err="1" smtClean="0"/>
              <a:t>ligado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ao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cotidiano</a:t>
            </a:r>
            <a:r>
              <a:rPr lang="en-US" altLang="pt-BR" sz="2400" dirty="0" smtClean="0"/>
              <a:t>)</a:t>
            </a:r>
          </a:p>
          <a:p>
            <a:pPr lvl="1"/>
            <a:r>
              <a:rPr lang="en-US" altLang="pt-BR" sz="2400" dirty="0" err="1" smtClean="0"/>
              <a:t>Pluralismo</a:t>
            </a:r>
            <a:r>
              <a:rPr lang="en-US" altLang="pt-BR" sz="2400" dirty="0" smtClean="0"/>
              <a:t> (</a:t>
            </a:r>
            <a:r>
              <a:rPr lang="en-US" altLang="pt-BR" sz="2400" dirty="0" err="1" smtClean="0"/>
              <a:t>multiplas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visões</a:t>
            </a:r>
            <a:r>
              <a:rPr lang="en-US" altLang="pt-BR" sz="2400" dirty="0" smtClean="0"/>
              <a:t>)</a:t>
            </a:r>
          </a:p>
          <a:p>
            <a:pPr lvl="1"/>
            <a:r>
              <a:rPr lang="en-US" altLang="pt-BR" sz="2400" dirty="0" smtClean="0"/>
              <a:t>Temporal (</a:t>
            </a:r>
            <a:r>
              <a:rPr lang="en-US" altLang="pt-BR" sz="2400" dirty="0" err="1" smtClean="0"/>
              <a:t>construído</a:t>
            </a:r>
            <a:r>
              <a:rPr lang="en-US" altLang="pt-BR" sz="2400" dirty="0" smtClean="0"/>
              <a:t> no tempo)</a:t>
            </a:r>
          </a:p>
          <a:p>
            <a:pPr lvl="1"/>
            <a:r>
              <a:rPr lang="en-US" altLang="pt-BR" sz="2400" dirty="0" err="1" smtClean="0"/>
              <a:t>Múltiplas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fontes</a:t>
            </a:r>
            <a:r>
              <a:rPr lang="en-US" altLang="pt-BR" sz="2400" dirty="0" smtClean="0"/>
              <a:t> e </a:t>
            </a:r>
            <a:r>
              <a:rPr lang="en-US" altLang="pt-BR" sz="2400" dirty="0" err="1" smtClean="0"/>
              <a:t>momentos</a:t>
            </a:r>
            <a:r>
              <a:rPr lang="en-US" altLang="pt-BR" sz="2400" dirty="0" smtClean="0"/>
              <a:t> (</a:t>
            </a:r>
            <a:r>
              <a:rPr lang="en-US" altLang="pt-BR" sz="2400" dirty="0" err="1" smtClean="0"/>
              <a:t>organizados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por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utilidade</a:t>
            </a:r>
            <a:r>
              <a:rPr lang="en-US" altLang="pt-BR" sz="2400" dirty="0" smtClean="0"/>
              <a:t>)</a:t>
            </a:r>
          </a:p>
          <a:p>
            <a:pPr lvl="1"/>
            <a:r>
              <a:rPr lang="en-US" altLang="pt-BR" sz="2400" dirty="0" err="1" smtClean="0"/>
              <a:t>Fruto</a:t>
            </a:r>
            <a:r>
              <a:rPr lang="en-US" altLang="pt-BR" sz="2400" dirty="0" smtClean="0"/>
              <a:t> de </a:t>
            </a:r>
            <a:r>
              <a:rPr lang="en-US" altLang="pt-BR" sz="2400" dirty="0" err="1" smtClean="0"/>
              <a:t>interações</a:t>
            </a:r>
            <a:r>
              <a:rPr lang="en-US" altLang="pt-BR" sz="2400" dirty="0"/>
              <a:t> </a:t>
            </a:r>
            <a:r>
              <a:rPr lang="en-US" altLang="pt-BR" sz="2400" dirty="0" err="1" smtClean="0"/>
              <a:t>humanas</a:t>
            </a:r>
            <a:endParaRPr lang="en-US" altLang="pt-BR" sz="2400" dirty="0" smtClean="0"/>
          </a:p>
          <a:p>
            <a:pPr lvl="1"/>
            <a:r>
              <a:rPr lang="en-US" altLang="pt-BR" sz="2400" dirty="0" err="1" smtClean="0"/>
              <a:t>Formação</a:t>
            </a:r>
            <a:r>
              <a:rPr lang="en-US" altLang="pt-BR" sz="2400" dirty="0" smtClean="0"/>
              <a:t> (</a:t>
            </a:r>
            <a:r>
              <a:rPr lang="en-US" altLang="pt-BR" sz="2400" dirty="0" err="1" smtClean="0"/>
              <a:t>necessária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uma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revisão</a:t>
            </a:r>
            <a:r>
              <a:rPr lang="en-US" altLang="pt-BR" sz="2400" dirty="0" smtClean="0"/>
              <a:t>)</a:t>
            </a:r>
          </a:p>
          <a:p>
            <a:pPr lvl="1"/>
            <a:endParaRPr lang="en-US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109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O saber docente é um </a:t>
            </a:r>
            <a:r>
              <a:rPr lang="pt-BR" altLang="pt-BR" sz="2400" b="1" dirty="0" smtClean="0"/>
              <a:t>saber plural</a:t>
            </a:r>
            <a:r>
              <a:rPr lang="pt-BR" altLang="pt-BR" sz="2400" dirty="0" smtClean="0"/>
              <a:t>, ligado 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identidade + experiência de vida + história profissional + relações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dirty="0"/>
          </a:p>
          <a:p>
            <a:pPr eaLnBrk="1" hangingPunct="1"/>
            <a:r>
              <a:rPr lang="pt-BR" altLang="pt-BR" sz="2400" b="1" dirty="0" smtClean="0"/>
              <a:t>Da formação profissional </a:t>
            </a:r>
            <a:r>
              <a:rPr lang="pt-BR" altLang="pt-BR" sz="2400" dirty="0" smtClean="0"/>
              <a:t>(o conjunto de saberes transmitidos na formação de professores);</a:t>
            </a:r>
          </a:p>
          <a:p>
            <a:pPr eaLnBrk="1" hangingPunct="1"/>
            <a:r>
              <a:rPr lang="pt-BR" altLang="pt-BR" sz="2400" b="1" dirty="0" smtClean="0"/>
              <a:t>De saberes disciplinares</a:t>
            </a:r>
            <a:r>
              <a:rPr lang="pt-BR" altLang="pt-BR" sz="2400" dirty="0" smtClean="0"/>
              <a:t> (saberes que correspondem ao diversos campos do conhecimento e emergem da tradição cultural - ética); </a:t>
            </a:r>
          </a:p>
          <a:p>
            <a:pPr eaLnBrk="1" hangingPunct="1"/>
            <a:r>
              <a:rPr lang="pt-BR" altLang="pt-BR" sz="2400" b="1" dirty="0" smtClean="0"/>
              <a:t>De saberes curriculares </a:t>
            </a:r>
            <a:r>
              <a:rPr lang="pt-BR" altLang="pt-BR" sz="2400" dirty="0" smtClean="0"/>
              <a:t>(programas escolares) e </a:t>
            </a:r>
          </a:p>
          <a:p>
            <a:pPr eaLnBrk="1" hangingPunct="1"/>
            <a:r>
              <a:rPr lang="pt-BR" altLang="pt-BR" sz="2400" b="1" u="sng" dirty="0" smtClean="0"/>
              <a:t>De saberes experienciais </a:t>
            </a:r>
            <a:r>
              <a:rPr lang="pt-BR" altLang="pt-BR" sz="2400" u="sng" dirty="0" smtClean="0"/>
              <a:t>(do trabalho cotidiano).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	Isso exige do professor capacidade de dominar, integrar e mobilizar tais saberes enquanto condição para sua prática.</a:t>
            </a:r>
            <a:endParaRPr lang="en-US" altLang="pt-BR" sz="2400" dirty="0" smtClean="0"/>
          </a:p>
          <a:p>
            <a:pPr eaLnBrk="1" hangingPunct="1"/>
            <a:endParaRPr lang="en-US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9944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altLang="pt-BR" sz="2400" dirty="0"/>
          </a:p>
          <a:p>
            <a:pPr eaLnBrk="1" hangingPunct="1"/>
            <a:r>
              <a:rPr lang="en-US" altLang="pt-BR" sz="2400" dirty="0" smtClean="0"/>
              <a:t>PROFESSORES VISTOS COMO TRANSMISSORES / PORTADORES MAS NÃO COMO  PRODUTORES DE SABER</a:t>
            </a:r>
          </a:p>
          <a:p>
            <a:pPr eaLnBrk="1" hangingPunct="1"/>
            <a:endParaRPr lang="en-US" altLang="pt-BR" sz="2400" dirty="0" smtClean="0"/>
          </a:p>
          <a:p>
            <a:pPr eaLnBrk="1" hangingPunct="1"/>
            <a:r>
              <a:rPr lang="en-US" altLang="pt-BR" sz="2400" dirty="0" smtClean="0"/>
              <a:t>SABER DAS DISCIPLINAS NÃO É NECESSARIAMENTE O SABER DOS PROFESSORES</a:t>
            </a:r>
          </a:p>
          <a:p>
            <a:pPr eaLnBrk="1" hangingPunct="1"/>
            <a:endParaRPr lang="en-US" altLang="pt-BR" sz="2400" dirty="0"/>
          </a:p>
          <a:p>
            <a:pPr eaLnBrk="1" hangingPunct="1"/>
            <a:r>
              <a:rPr lang="en-US" altLang="pt-BR" sz="2400" dirty="0" smtClean="0"/>
              <a:t>O SABER EM SI NÃO TEM VALOR, MAS O PROCESSO DE TRANSMISSÃO.</a:t>
            </a:r>
          </a:p>
          <a:p>
            <a:pPr eaLnBrk="1" hangingPunct="1"/>
            <a:endParaRPr lang="en-US" altLang="pt-BR" sz="2400" dirty="0"/>
          </a:p>
          <a:p>
            <a:pPr eaLnBrk="1" hangingPunct="1"/>
            <a:r>
              <a:rPr lang="en-US" altLang="pt-BR" sz="2400" dirty="0" smtClean="0"/>
              <a:t>AO TEREM “CLIENTELA” AS ESCOLAS SEGUEM UMA LÓGICA DE DEMANDA DE MERCADO</a:t>
            </a:r>
          </a:p>
          <a:p>
            <a:pPr eaLnBrk="1" hangingPunct="1"/>
            <a:endParaRPr lang="en-US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0200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Os saberes dos professores: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dirty="0"/>
          </a:p>
          <a:p>
            <a:pPr eaLnBrk="1" hangingPunct="1"/>
            <a:r>
              <a:rPr lang="pt-BR" altLang="pt-BR" sz="2400" b="1" dirty="0" smtClean="0"/>
              <a:t>Pessoais - </a:t>
            </a:r>
            <a:r>
              <a:rPr lang="pt-BR" altLang="pt-BR" sz="2400" dirty="0" smtClean="0"/>
              <a:t>formação, experiências, etc.</a:t>
            </a:r>
          </a:p>
          <a:p>
            <a:pPr eaLnBrk="1" hangingPunct="1"/>
            <a:r>
              <a:rPr lang="pt-BR" altLang="pt-BR" sz="2400" b="1" dirty="0" smtClean="0"/>
              <a:t>Fontes sociais </a:t>
            </a:r>
            <a:r>
              <a:rPr lang="pt-BR" altLang="pt-BR" sz="2400" dirty="0" smtClean="0"/>
              <a:t>- família, ambiente, escola, cursos, prática</a:t>
            </a:r>
          </a:p>
          <a:p>
            <a:pPr eaLnBrk="1" hangingPunct="1"/>
            <a:r>
              <a:rPr lang="pt-BR" altLang="pt-BR" sz="2400" b="1" dirty="0" smtClean="0"/>
              <a:t>Integração </a:t>
            </a:r>
            <a:r>
              <a:rPr lang="pt-BR" altLang="pt-BR" sz="2400" dirty="0"/>
              <a:t> </a:t>
            </a:r>
            <a:r>
              <a:rPr lang="pt-BR" altLang="pt-BR" sz="2400" dirty="0" smtClean="0"/>
              <a:t>- história de vida, socialização, </a:t>
            </a:r>
          </a:p>
          <a:p>
            <a:pPr eaLnBrk="1" hangingPunct="1"/>
            <a:r>
              <a:rPr lang="pt-BR" altLang="pt-BR" sz="2400" b="1" dirty="0" smtClean="0"/>
              <a:t>Período pré-profissional</a:t>
            </a:r>
            <a:r>
              <a:rPr lang="pt-BR" altLang="pt-BR" sz="2400" dirty="0" smtClean="0"/>
              <a:t> - história pessoal e social</a:t>
            </a:r>
          </a:p>
          <a:p>
            <a:pPr eaLnBrk="1" hangingPunct="1"/>
            <a:r>
              <a:rPr lang="pt-BR" altLang="pt-BR" sz="2400" b="1" dirty="0" smtClean="0"/>
              <a:t>Eterno recomeço - </a:t>
            </a:r>
            <a:r>
              <a:rPr lang="pt-BR" altLang="pt-BR" sz="2400" dirty="0" smtClean="0"/>
              <a:t>material, matéria, programa</a:t>
            </a:r>
          </a:p>
          <a:p>
            <a:pPr eaLnBrk="1" hangingPunct="1"/>
            <a:r>
              <a:rPr lang="pt-BR" altLang="pt-BR" sz="2400" b="1" dirty="0" smtClean="0"/>
              <a:t>Existenciais, sociais e pragmáticos</a:t>
            </a:r>
          </a:p>
        </p:txBody>
      </p:sp>
    </p:spTree>
    <p:extLst>
      <p:ext uri="{BB962C8B-B14F-4D97-AF65-F5344CB8AC3E}">
        <p14:creationId xmlns:p14="http://schemas.microsoft.com/office/powerpoint/2010/main" val="19601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CRÍTICAS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endParaRPr lang="pt-BR" altLang="pt-BR" sz="2400" b="1" dirty="0" smtClean="0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Pedagogia, Didática e Aprendizagem </a:t>
            </a:r>
            <a:r>
              <a:rPr lang="pt-BR" altLang="pt-BR" sz="2400" dirty="0" smtClean="0"/>
              <a:t>deveriam ser validadas pela prática em sala de aula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endParaRPr lang="pt-BR" altLang="pt-BR" sz="2400" dirty="0" smtClean="0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As pesquisas ignoram as condições práticas como tempo  de trabalho, tamanho de turmas, matéria, recursos, relacionamentos, controles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endParaRPr lang="pt-BR" altLang="pt-BR" sz="2400" dirty="0"/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A </a:t>
            </a:r>
            <a:r>
              <a:rPr lang="pt-BR" altLang="pt-BR" sz="2400" b="1" dirty="0" smtClean="0"/>
              <a:t>pedagogia</a:t>
            </a:r>
            <a:r>
              <a:rPr lang="pt-BR" altLang="pt-BR" sz="2400" dirty="0" smtClean="0"/>
              <a:t> é a tecnologia utilizada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pt-BR" altLang="pt-BR" sz="2400" dirty="0"/>
              <a:t>p</a:t>
            </a:r>
            <a:r>
              <a:rPr lang="pt-BR" altLang="pt-BR" sz="2400" dirty="0" smtClean="0"/>
              <a:t>elos professores no seu objeto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de trabalho</a:t>
            </a:r>
            <a:endParaRPr lang="pt-BR" altLang="pt-BR" sz="2400" dirty="0"/>
          </a:p>
        </p:txBody>
      </p:sp>
      <p:pic>
        <p:nvPicPr>
          <p:cNvPr id="49157" name="Picture 2" descr="[duvida.jpg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8021"/>
            <a:ext cx="2915816" cy="260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PEDAGOGIA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Representa uma escolha de teoria de ensino-aprendizagem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Não se confunde com técnicas específicas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É um modo de transformação de saber para ser compreendido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Não é arte, dependente de dom pessoal.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É possível ter uma parte mensurável e racionalizável</a:t>
            </a:r>
          </a:p>
        </p:txBody>
      </p:sp>
    </p:spTree>
    <p:extLst>
      <p:ext uri="{BB962C8B-B14F-4D97-AF65-F5344CB8AC3E}">
        <p14:creationId xmlns:p14="http://schemas.microsoft.com/office/powerpoint/2010/main" val="27299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428624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Quais os saberes e aprendizagens necessários à ação pedagógica do coordenador pedagógico? 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A memória é a matéria-prima para a possibilidade de transformação: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autobiografias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narrativas orais e escritas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“diários de bordo”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comentários e reflexões em reuniões e </a:t>
            </a:r>
            <a:r>
              <a:rPr lang="pt-BR" sz="2400" dirty="0" err="1" smtClean="0"/>
              <a:t>HTx’x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O C.P. auxilia o professor a conhecer-se e a exercer seu papel de forma autônoma, consciente e transformadora (</a:t>
            </a:r>
            <a:r>
              <a:rPr lang="pt-BR" sz="2400" dirty="0" err="1" smtClean="0"/>
              <a:t>metacognição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r>
              <a:rPr lang="pt-BR" sz="2400" dirty="0" smtClean="0"/>
              <a:t>Necessidade de </a:t>
            </a:r>
            <a:r>
              <a:rPr lang="pt-BR" sz="2400" dirty="0" err="1" smtClean="0"/>
              <a:t>autorregulação</a:t>
            </a:r>
            <a:r>
              <a:rPr lang="pt-BR" sz="2400" dirty="0" smtClean="0"/>
              <a:t> (mediada pelo C.P.)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81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915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PROCESSO DE TRABALHO DOCENTE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Componentes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/>
              <a:t>	</a:t>
            </a:r>
            <a:r>
              <a:rPr lang="pt-BR" altLang="pt-BR" sz="2400" b="1" dirty="0" smtClean="0"/>
              <a:t>	Objetivo do trabalho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/>
              <a:t>	</a:t>
            </a:r>
            <a:r>
              <a:rPr lang="pt-BR" altLang="pt-BR" sz="2400" b="1" dirty="0" smtClean="0"/>
              <a:t>	Objeto do trabalho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/>
              <a:t>	</a:t>
            </a:r>
            <a:r>
              <a:rPr lang="pt-BR" altLang="pt-BR" sz="2400" b="1" dirty="0" smtClean="0"/>
              <a:t>	Técnicas e saberes dos trabalhadores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/>
              <a:t>	</a:t>
            </a:r>
            <a:r>
              <a:rPr lang="pt-BR" altLang="pt-BR" sz="2400" b="1" dirty="0" smtClean="0"/>
              <a:t>	Produto do trabalho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/>
              <a:t>	</a:t>
            </a:r>
            <a:r>
              <a:rPr lang="pt-BR" altLang="pt-BR" sz="2400" b="1" dirty="0" smtClean="0"/>
              <a:t>	Os trabalhadores e seu papel </a:t>
            </a:r>
          </a:p>
        </p:txBody>
      </p:sp>
    </p:spTree>
    <p:extLst>
      <p:ext uri="{BB962C8B-B14F-4D97-AF65-F5344CB8AC3E}">
        <p14:creationId xmlns:p14="http://schemas.microsoft.com/office/powerpoint/2010/main" val="1236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http://revolucaocotidiana.zip.net/images/Tarcila_do_Amaral_Operar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71950"/>
            <a:ext cx="3476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1117600"/>
            <a:ext cx="8443913" cy="54546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t-BR" sz="2800" b="1" dirty="0" smtClean="0"/>
              <a:t>Os objetivos escolares :</a:t>
            </a:r>
            <a:endParaRPr lang="en-US" sz="28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pt-BR" sz="2800" dirty="0" smtClean="0"/>
              <a:t>	</a:t>
            </a:r>
            <a:r>
              <a:rPr lang="pt-BR" sz="2400" dirty="0" smtClean="0"/>
              <a:t>1. Definem uma tarefa coletiva, complexa e temporal com</a:t>
            </a:r>
            <a:br>
              <a:rPr lang="pt-BR" sz="2400" dirty="0" smtClean="0"/>
            </a:br>
            <a:r>
              <a:rPr lang="pt-BR" sz="2400" dirty="0" smtClean="0"/>
              <a:t>     efeitos incertos e ambíguos;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/>
              <a:t>	2.  São gerais, imprecisos e não-operatórios;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/>
              <a:t>	3.  São muito variados;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/>
              <a:t>	4.  Precisam ser transformados e </a:t>
            </a:r>
            <a:br>
              <a:rPr lang="pt-BR" sz="2400" dirty="0" smtClean="0"/>
            </a:br>
            <a:r>
              <a:rPr lang="pt-BR" sz="2400" dirty="0" smtClean="0"/>
              <a:t>     ajustados para serem realizados.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pt-BR" sz="2800" dirty="0" smtClean="0"/>
              <a:t>DISTÂNCIA entre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                   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previsto X realizado.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62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400" dirty="0" smtClean="0"/>
              <a:t>Ensinar é agir sem clareza e precisão de objetivos;</a:t>
            </a:r>
          </a:p>
          <a:p>
            <a:pPr eaLnBrk="1" hangingPunct="1"/>
            <a:r>
              <a:rPr lang="pt-BR" altLang="pt-BR" sz="2400" dirty="0" smtClean="0"/>
              <a:t>Requer autonomia para adaptar aos contextos;</a:t>
            </a:r>
            <a:endParaRPr lang="en-US" altLang="pt-BR" sz="2400" dirty="0" smtClean="0"/>
          </a:p>
          <a:p>
            <a:pPr eaLnBrk="1" hangingPunct="1"/>
            <a:r>
              <a:rPr lang="pt-BR" altLang="pt-BR" sz="2400" dirty="0" smtClean="0"/>
              <a:t>Os resultados são difíceis de medir</a:t>
            </a:r>
          </a:p>
          <a:p>
            <a:pPr eaLnBrk="1" hangingPunct="1"/>
            <a:r>
              <a:rPr lang="pt-BR" altLang="pt-BR" sz="2400" dirty="0" smtClean="0"/>
              <a:t>Interpretação subjetiva do alcance dos objetivos.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 </a:t>
            </a:r>
            <a:r>
              <a:rPr lang="en-US" altLang="pt-BR" sz="2400" b="1" dirty="0" smtClean="0"/>
              <a:t>EXEMPLO: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pt-BR" sz="2400" b="1" dirty="0" smtClean="0"/>
              <a:t>		</a:t>
            </a:r>
            <a:r>
              <a:rPr lang="pt-BR" altLang="pt-BR" sz="2400" b="1" dirty="0" smtClean="0"/>
              <a:t>pleno desenvolvimento do educando,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		seu preparo para o exercício da cidadania 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/>
              <a:t>		sua qualificação para o trabalho.</a:t>
            </a:r>
            <a:endParaRPr lang="en-US" altLang="pt-BR" sz="2400" b="1" dirty="0" smtClean="0"/>
          </a:p>
          <a:p>
            <a:pPr eaLnBrk="1" hangingPunct="1"/>
            <a:endParaRPr lang="en-US" altLang="pt-BR" sz="2400" dirty="0" smtClean="0"/>
          </a:p>
        </p:txBody>
      </p:sp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7000875" y="3143250"/>
            <a:ext cx="2000250" cy="3770313"/>
            <a:chOff x="7000875" y="3143250"/>
            <a:chExt cx="2000250" cy="3770313"/>
          </a:xfrm>
        </p:grpSpPr>
        <p:sp>
          <p:nvSpPr>
            <p:cNvPr id="48134" name="Retângulo 6"/>
            <p:cNvSpPr>
              <a:spLocks noChangeArrowheads="1"/>
            </p:cNvSpPr>
            <p:nvPr/>
          </p:nvSpPr>
          <p:spPr bwMode="auto">
            <a:xfrm>
              <a:off x="7000875" y="3143250"/>
              <a:ext cx="2000250" cy="377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3900" b="1">
                  <a:solidFill>
                    <a:srgbClr val="FF0000"/>
                  </a:solidFill>
                  <a:latin typeface="18thCentury" pitchFamily="2" charset="0"/>
                </a:rPr>
                <a:t>?</a:t>
              </a:r>
              <a:endParaRPr lang="en-US" altLang="pt-BR" sz="11500" b="1">
                <a:solidFill>
                  <a:srgbClr val="FF0000"/>
                </a:solidFill>
                <a:latin typeface="18thCentury" pitchFamily="2" charset="0"/>
              </a:endParaRPr>
            </a:p>
          </p:txBody>
        </p:sp>
        <p:pic>
          <p:nvPicPr>
            <p:cNvPr id="481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76" y="3571876"/>
              <a:ext cx="625652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92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2400" b="1" dirty="0" smtClean="0"/>
              <a:t>OBJETO DE TRABALHO</a:t>
            </a:r>
          </a:p>
          <a:p>
            <a:pPr marL="0" indent="0" eaLnBrk="1" hangingPunct="1">
              <a:buNone/>
            </a:pPr>
            <a:r>
              <a:rPr lang="pt-BR" altLang="pt-BR" sz="2400" b="1" dirty="0"/>
              <a:t>	</a:t>
            </a:r>
            <a:r>
              <a:rPr lang="pt-BR" altLang="pt-BR" sz="2400" dirty="0" smtClean="0"/>
              <a:t>Individualidade e Heterogeneidade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Seres socioculturais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Afetividade, atividade, liberdade, resistência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Relacionamentos</a:t>
            </a:r>
          </a:p>
          <a:p>
            <a:pPr marL="0" indent="0" eaLnBrk="1" hangingPunct="1">
              <a:buNone/>
            </a:pPr>
            <a:endParaRPr lang="pt-BR" altLang="pt-BR" sz="2400" b="1" dirty="0" smtClean="0"/>
          </a:p>
          <a:p>
            <a:pPr marL="0" indent="0" eaLnBrk="1" hangingPunct="1">
              <a:buNone/>
            </a:pPr>
            <a:r>
              <a:rPr lang="pt-BR" altLang="pt-BR" sz="2400" b="1" dirty="0" smtClean="0"/>
              <a:t>RESULTADOS DO TRABALHO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/>
              <a:t>		O aprender ocorre ao mesmo tempo que o ensinar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sz="2400" dirty="0" smtClean="0"/>
          </a:p>
          <a:p>
            <a:pPr eaLnBrk="1" hangingPunct="1"/>
            <a:endParaRPr lang="en-US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8932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4546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800" b="1" smtClean="0">
                <a:solidFill>
                  <a:srgbClr val="FF0000"/>
                </a:solidFill>
              </a:rPr>
              <a:t>ENSINAR É FAZER ALGO SIGNIFICATIVO!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800" smtClean="0"/>
              <a:t>	Três tecnologias de interação:  </a:t>
            </a:r>
            <a:br>
              <a:rPr lang="pt-BR" altLang="pt-BR" sz="2800" smtClean="0"/>
            </a:br>
            <a:r>
              <a:rPr lang="pt-BR" altLang="pt-BR" sz="2800" smtClean="0"/>
              <a:t>              </a:t>
            </a:r>
            <a:r>
              <a:rPr lang="pt-BR" altLang="pt-BR" sz="2800" b="1" smtClean="0"/>
              <a:t>coerção, autoridade e persuasão.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sz="2800" smtClean="0"/>
              <a:t>	As dimensões do trabalho docente que determinam a integração e a absorção da personalidade do professor em sua prática são:</a:t>
            </a:r>
          </a:p>
          <a:p>
            <a:pPr lvl="1" eaLnBrk="1" hangingPunct="1"/>
            <a:r>
              <a:rPr lang="pt-BR" altLang="pt-BR" sz="2400" i="1" smtClean="0"/>
              <a:t>O aspecto formal (a investidura ou delegaç</a:t>
            </a:r>
            <a:r>
              <a:rPr lang="en-US" altLang="pt-BR" sz="2400" i="1" smtClean="0"/>
              <a:t>ão)</a:t>
            </a:r>
          </a:p>
          <a:p>
            <a:pPr lvl="1" eaLnBrk="1" hangingPunct="1"/>
            <a:r>
              <a:rPr lang="en-US" altLang="pt-BR" sz="2400" i="1" smtClean="0"/>
              <a:t>O aspecto emocional</a:t>
            </a:r>
          </a:p>
          <a:p>
            <a:pPr lvl="1" eaLnBrk="1" hangingPunct="1"/>
            <a:r>
              <a:rPr lang="en-US" altLang="pt-BR" sz="2400" i="1" smtClean="0"/>
              <a:t>O aspecto mental</a:t>
            </a:r>
          </a:p>
          <a:p>
            <a:pPr lvl="1" eaLnBrk="1" hangingPunct="1"/>
            <a:r>
              <a:rPr lang="en-US" altLang="pt-BR" sz="2400" i="1" smtClean="0"/>
              <a:t>O aspecto ético</a:t>
            </a:r>
          </a:p>
          <a:p>
            <a:pPr eaLnBrk="1" hangingPunct="1"/>
            <a:endParaRPr lang="en-US" altLang="pt-BR" sz="2800" smtClean="0"/>
          </a:p>
        </p:txBody>
      </p:sp>
      <p:pic>
        <p:nvPicPr>
          <p:cNvPr id="57349" name="Picture 12" descr="stressed out child - kids need to learn to relax t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429125"/>
            <a:ext cx="22209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45259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2400" b="1" dirty="0" smtClean="0"/>
              <a:t>TRÊS CONCEPÇÕES DA PRÁTICA PEDAGÓGICA	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pPr marL="0" indent="0" eaLnBrk="1" hangingPunct="1">
              <a:buNone/>
            </a:pPr>
            <a:r>
              <a:rPr lang="pt-BR" altLang="pt-BR" sz="2400" b="1" dirty="0" smtClean="0"/>
              <a:t>	EDUCAÇÃO COMO ARTE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pPr marL="0" indent="0" eaLnBrk="1" hangingPunct="1">
              <a:buNone/>
            </a:pPr>
            <a:r>
              <a:rPr lang="pt-BR" altLang="pt-BR" sz="2400" b="1" dirty="0" smtClean="0"/>
              <a:t>	EDUCAÇÃO COMO TÉCNICA GUIADA POR VALORES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pPr marL="0" indent="0" eaLnBrk="1" hangingPunct="1">
              <a:buNone/>
            </a:pPr>
            <a:r>
              <a:rPr lang="pt-BR" altLang="pt-BR" sz="2400" b="1" dirty="0"/>
              <a:t>	</a:t>
            </a:r>
            <a:r>
              <a:rPr lang="pt-BR" altLang="pt-BR" sz="2400" b="1" dirty="0" smtClean="0"/>
              <a:t>EDUCAÇÃO COMO INTERAÇÃO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pPr marL="0" indent="0" algn="ctr" eaLnBrk="1" hangingPunct="1">
              <a:buNone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professor utiliza diversas formas de agir em função da heterogeneidade do seu próprio trabalho</a:t>
            </a:r>
          </a:p>
          <a:p>
            <a:pPr eaLnBrk="1" hangingPunct="1"/>
            <a:endParaRPr lang="en-US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235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5382914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pt-BR" altLang="pt-BR" sz="2400" b="1" dirty="0" smtClean="0"/>
              <a:t>PROFESSOR ENQUANTO ATOR RACIONAL</a:t>
            </a:r>
          </a:p>
          <a:p>
            <a:pPr marL="0" indent="0" eaLnBrk="1" hangingPunct="1">
              <a:buNone/>
            </a:pPr>
            <a:endParaRPr lang="pt-BR" altLang="pt-BR" sz="2400" b="1" dirty="0" smtClean="0"/>
          </a:p>
          <a:p>
            <a:pPr marL="0" indent="0" eaLnBrk="1" hangingPunct="1">
              <a:buNone/>
            </a:pPr>
            <a:r>
              <a:rPr lang="pt-BR" altLang="pt-BR" sz="2400" dirty="0" smtClean="0"/>
              <a:t>As pesquisas sobre o trabalho do professor cometem dois excessos: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1 - achar que o trabalho do professor é só cognitivo</a:t>
            </a:r>
          </a:p>
          <a:p>
            <a:pPr marL="0" indent="0" eaLnBrk="1" hangingPunct="1">
              <a:buNone/>
            </a:pPr>
            <a:r>
              <a:rPr lang="pt-BR" altLang="pt-BR" sz="2400" dirty="0" smtClean="0"/>
              <a:t>	2 - “tudo” vira saber</a:t>
            </a:r>
          </a:p>
          <a:p>
            <a:pPr marL="0" indent="0" eaLnBrk="1" hangingPunct="1">
              <a:buNone/>
            </a:pPr>
            <a:endParaRPr lang="pt-BR" altLang="pt-BR" sz="2400" dirty="0"/>
          </a:p>
          <a:p>
            <a:pPr marL="0" indent="0" eaLnBrk="1" hangingPunct="1">
              <a:buNone/>
            </a:pPr>
            <a:r>
              <a:rPr lang="pt-BR" altLang="pt-BR" sz="2400" dirty="0" smtClean="0"/>
              <a:t>PROPOSTA DO QUE SEJA “SABER” (racionalidade)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1 - baseada no sujeito (e suas experiências) 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2 - baseada no juízo (a razão que afirma algo)</a:t>
            </a:r>
          </a:p>
          <a:p>
            <a:pPr marL="0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3 - baseada na </a:t>
            </a:r>
            <a:r>
              <a:rPr lang="pt-BR" altLang="pt-BR" sz="2400" b="1" dirty="0" smtClean="0"/>
              <a:t>argumentação</a:t>
            </a:r>
            <a:r>
              <a:rPr lang="pt-BR" altLang="pt-BR" sz="2400" dirty="0" smtClean="0"/>
              <a:t> (validação)</a:t>
            </a:r>
          </a:p>
          <a:p>
            <a:pPr marL="0" indent="0" algn="ctr" eaLnBrk="1" hangingPunct="1">
              <a:buNone/>
            </a:pPr>
            <a:endParaRPr lang="pt-BR" alt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</a:pPr>
            <a:r>
              <a:rPr lang="pt-BR" alt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 algo não é só emitir um juízo verdadeiro sobre algo, mas ser capaz de dizer porque é verdadeiro. </a:t>
            </a:r>
            <a:endParaRPr lang="pt-BR" alt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9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538291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2400" b="1" dirty="0" smtClean="0"/>
              <a:t>Saber docente: uma razão prática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r>
              <a:rPr lang="pt-BR" altLang="pt-BR" sz="2400" dirty="0" smtClean="0"/>
              <a:t>um profissional dotado de razão prática</a:t>
            </a:r>
          </a:p>
          <a:p>
            <a:r>
              <a:rPr lang="pt-BR" altLang="pt-BR" sz="2400" dirty="0" smtClean="0"/>
              <a:t>professor não é um cientista: vários tipos de juízo embasam suas decisões </a:t>
            </a:r>
          </a:p>
          <a:p>
            <a:r>
              <a:rPr lang="pt-BR" altLang="pt-BR" sz="2400" dirty="0" smtClean="0"/>
              <a:t>Limites da consciência profissional (não dá pra saber tudo o que faz quando faz) </a:t>
            </a:r>
          </a:p>
          <a:p>
            <a:r>
              <a:rPr lang="pt-BR" altLang="pt-BR" sz="2400" dirty="0" smtClean="0"/>
              <a:t>Existe um saber-fazer (rotinas, modos de ser, “estilo”)</a:t>
            </a:r>
          </a:p>
          <a:p>
            <a:r>
              <a:rPr lang="pt-BR" altLang="pt-BR" sz="2400" dirty="0" smtClean="0"/>
              <a:t>A razão se estabelece na relação com os alunos</a:t>
            </a:r>
          </a:p>
        </p:txBody>
      </p:sp>
    </p:spTree>
    <p:extLst>
      <p:ext uri="{BB962C8B-B14F-4D97-AF65-F5344CB8AC3E}">
        <p14:creationId xmlns:p14="http://schemas.microsoft.com/office/powerpoint/2010/main" val="1667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538291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2400" b="1" dirty="0" smtClean="0"/>
              <a:t>Professores enquanto sujeitos do conhecimento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r>
              <a:rPr lang="pt-BR" altLang="pt-BR" sz="2400" dirty="0" smtClean="0"/>
              <a:t>Subjetividade ampla (história de vida, afetividade, emoções)</a:t>
            </a:r>
          </a:p>
          <a:p>
            <a:endParaRPr lang="pt-BR" altLang="pt-BR" sz="2400" dirty="0"/>
          </a:p>
          <a:p>
            <a:r>
              <a:rPr lang="pt-BR" altLang="pt-BR" sz="2400" dirty="0" smtClean="0"/>
              <a:t>Repensar as relações entre teoria e prática</a:t>
            </a:r>
          </a:p>
          <a:p>
            <a:endParaRPr lang="pt-BR" altLang="pt-BR" sz="2400" dirty="0"/>
          </a:p>
          <a:p>
            <a:r>
              <a:rPr lang="pt-BR" altLang="pt-BR" sz="2400" dirty="0" smtClean="0"/>
              <a:t>Professores deveriam poder opinar sobre sua formação</a:t>
            </a:r>
          </a:p>
          <a:p>
            <a:endParaRPr lang="pt-BR" altLang="pt-BR" sz="2400" dirty="0"/>
          </a:p>
          <a:p>
            <a:r>
              <a:rPr lang="pt-BR" altLang="pt-BR" sz="2400" dirty="0" smtClean="0"/>
              <a:t>Reconhecer-se como competentes</a:t>
            </a:r>
          </a:p>
          <a:p>
            <a:endParaRPr lang="pt-BR" altLang="pt-BR" sz="2400" dirty="0"/>
          </a:p>
          <a:p>
            <a:endParaRPr lang="pt-BR" altLang="pt-BR" sz="2400" dirty="0" smtClean="0"/>
          </a:p>
          <a:p>
            <a:pPr marL="0" indent="0">
              <a:buNone/>
            </a:pPr>
            <a:endParaRPr lang="pt-BR" altLang="pt-BR" sz="2400" dirty="0" smtClean="0"/>
          </a:p>
          <a:p>
            <a:pPr marL="0" indent="0">
              <a:buNone/>
            </a:pP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9987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altLang="pt-BR" sz="4000" smtClean="0"/>
              <a:t>            </a:t>
            </a:r>
            <a:r>
              <a:rPr lang="en-US" altLang="pt-BR" sz="4000" b="1" smtClean="0"/>
              <a:t>Tardiff: O trabalho docente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538291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pt-BR" altLang="pt-BR" sz="2400" b="1" dirty="0" smtClean="0"/>
              <a:t>SABERES PROFISSIONAIS </a:t>
            </a:r>
          </a:p>
          <a:p>
            <a:pPr marL="0" indent="0" eaLnBrk="1" hangingPunct="1">
              <a:buNone/>
            </a:pPr>
            <a:endParaRPr lang="pt-BR" altLang="pt-BR" sz="2400" b="1" dirty="0"/>
          </a:p>
          <a:p>
            <a:r>
              <a:rPr lang="pt-BR" altLang="pt-BR" sz="2400" b="1" dirty="0" smtClean="0"/>
              <a:t>Temporais  </a:t>
            </a:r>
            <a:r>
              <a:rPr lang="pt-BR" altLang="pt-BR" sz="2400" dirty="0" smtClean="0"/>
              <a:t>(adquiridos através do tempo)</a:t>
            </a:r>
          </a:p>
          <a:p>
            <a:endParaRPr lang="pt-BR" altLang="pt-BR" sz="2400" b="1" dirty="0"/>
          </a:p>
          <a:p>
            <a:r>
              <a:rPr lang="pt-BR" altLang="pt-BR" sz="2400" b="1" dirty="0" smtClean="0"/>
              <a:t>Plurais e Heterogêneos </a:t>
            </a:r>
            <a:r>
              <a:rPr lang="pt-BR" altLang="pt-BR" sz="2400" dirty="0" smtClean="0"/>
              <a:t>(vêm de diversas fontes)</a:t>
            </a:r>
          </a:p>
          <a:p>
            <a:endParaRPr lang="pt-BR" altLang="pt-BR" sz="2400" b="1" dirty="0"/>
          </a:p>
          <a:p>
            <a:r>
              <a:rPr lang="pt-BR" altLang="pt-BR" sz="2400" b="1" dirty="0" smtClean="0"/>
              <a:t>Personalizados e situados </a:t>
            </a:r>
            <a:r>
              <a:rPr lang="pt-BR" altLang="pt-BR" sz="2400" dirty="0" smtClean="0"/>
              <a:t>(apropriados e </a:t>
            </a:r>
            <a:r>
              <a:rPr lang="pt-BR" altLang="pt-BR" sz="2400" dirty="0" err="1" smtClean="0"/>
              <a:t>ressignificados</a:t>
            </a:r>
            <a:r>
              <a:rPr lang="pt-BR" altLang="pt-BR" sz="2400" dirty="0" smtClean="0"/>
              <a:t>)</a:t>
            </a:r>
            <a:endParaRPr lang="pt-BR" altLang="pt-BR" sz="2400" b="1" dirty="0" smtClean="0"/>
          </a:p>
          <a:p>
            <a:endParaRPr lang="pt-BR" altLang="pt-BR" sz="2400" dirty="0" smtClean="0"/>
          </a:p>
          <a:p>
            <a:r>
              <a:rPr lang="pt-BR" altLang="pt-BR" sz="2400" b="1" dirty="0" smtClean="0"/>
              <a:t>O objeto do trabalho é humano, portanto, os saberes carregam a marca do ser humano;</a:t>
            </a:r>
          </a:p>
          <a:p>
            <a:endParaRPr lang="pt-BR" altLang="pt-BR" sz="2400" b="1" dirty="0"/>
          </a:p>
          <a:p>
            <a:pPr marL="0" indent="0" algn="ctr">
              <a:buNone/>
            </a:pPr>
            <a:endParaRPr lang="pt-B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Enquanto 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ator social o professor desempenha o papel de agente de mudanças, ao mesmo tempo em que é portador de valores emancipadores em relação às diversas lógicas de poder que estruturam tanto o espaço social quanto o espaço escolar. </a:t>
            </a:r>
          </a:p>
          <a:p>
            <a:endParaRPr lang="pt-BR" alt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630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Quais os saberes e aprendizagens necessários à ação pedagógica do coordenador pedagógico? 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O C.P. utiliza</a:t>
            </a:r>
            <a:r>
              <a:rPr lang="pt-BR" sz="2400" dirty="0"/>
              <a:t>, nos processos formativos que busca </a:t>
            </a:r>
            <a:r>
              <a:rPr lang="pt-BR" sz="2400" dirty="0" smtClean="0"/>
              <a:t>desencadear, atividades </a:t>
            </a:r>
            <a:r>
              <a:rPr lang="pt-BR" sz="2400" dirty="0"/>
              <a:t>e recursos que possibilitem ao professor </a:t>
            </a:r>
            <a:endParaRPr lang="pt-BR" sz="2400" dirty="0" smtClean="0"/>
          </a:p>
          <a:p>
            <a:pPr marL="800100" lvl="1" indent="-342900">
              <a:buFontTx/>
              <a:buChar char="-"/>
            </a:pPr>
            <a:r>
              <a:rPr lang="pt-BR" sz="2400" dirty="0" smtClean="0"/>
              <a:t>expressar </a:t>
            </a:r>
            <a:r>
              <a:rPr lang="pt-BR" sz="2400" dirty="0"/>
              <a:t>suas </a:t>
            </a:r>
            <a:r>
              <a:rPr lang="pt-BR" sz="2400" dirty="0" smtClean="0"/>
              <a:t>dificuldades e </a:t>
            </a:r>
            <a:r>
              <a:rPr lang="pt-BR" sz="2400" dirty="0"/>
              <a:t>seus êxitos; </a:t>
            </a:r>
            <a:endParaRPr lang="pt-BR" sz="2400" dirty="0" smtClean="0"/>
          </a:p>
          <a:p>
            <a:pPr marL="800100" lvl="1" indent="-342900">
              <a:buFontTx/>
              <a:buChar char="-"/>
            </a:pPr>
            <a:r>
              <a:rPr lang="pt-BR" sz="2400" dirty="0" smtClean="0"/>
              <a:t>explicar </a:t>
            </a:r>
            <a:r>
              <a:rPr lang="pt-BR" sz="2400" dirty="0"/>
              <a:t>suas ações e seus projetos; </a:t>
            </a:r>
            <a:endParaRPr lang="pt-BR" sz="2400" dirty="0" smtClean="0"/>
          </a:p>
          <a:p>
            <a:pPr marL="800100" lvl="1" indent="-342900">
              <a:buFontTx/>
              <a:buChar char="-"/>
            </a:pPr>
            <a:r>
              <a:rPr lang="pt-BR" sz="2400" dirty="0" smtClean="0"/>
              <a:t>identificar </a:t>
            </a:r>
            <a:r>
              <a:rPr lang="pt-BR" sz="2400" dirty="0"/>
              <a:t>seu próprio processo de aprendizagem,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Para:</a:t>
            </a:r>
          </a:p>
          <a:p>
            <a:r>
              <a:rPr lang="pt-BR" sz="2400" dirty="0" smtClean="0"/>
              <a:t>	- autorregular-se </a:t>
            </a:r>
            <a:r>
              <a:rPr lang="pt-BR" sz="2400" dirty="0"/>
              <a:t>em relação a esses aspectos, </a:t>
            </a:r>
            <a:endParaRPr lang="pt-BR" sz="2400" dirty="0" smtClean="0"/>
          </a:p>
          <a:p>
            <a:r>
              <a:rPr lang="pt-BR" sz="2400" dirty="0" smtClean="0"/>
              <a:t>	- auxiliar </a:t>
            </a:r>
            <a:r>
              <a:rPr lang="pt-BR" sz="2400" dirty="0"/>
              <a:t>seus próprios alunos a fazer o mesmo</a:t>
            </a:r>
            <a:r>
              <a:rPr lang="pt-B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0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FORMAÇÃO NO CONTEXTO DE TRABAHO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MEDIADOR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ENTENDIMENTO/RESPEITO À CULTURA LOCAL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PARCERIAS, PARTICIPAÇÃO, REFLEXÃO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ENSINAR NÃO É TRANSFERIR, É LIBERTAR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REGISTRO COMO FERRAMENTA REFLEXIVA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ORGANIZAÇÃO E GESTÃO PARTICIPATIVAS</a:t>
            </a:r>
          </a:p>
          <a:p>
            <a:r>
              <a:rPr lang="pt-BR" b="1" dirty="0" smtClean="0"/>
              <a:t>LIDAR COM SABERES DIVERSOS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370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FORMAÇÃO NO CONTEXTO DE TRABAHO</a:t>
            </a:r>
          </a:p>
          <a:p>
            <a:r>
              <a:rPr lang="pt-BR" b="1" dirty="0" smtClean="0"/>
              <a:t>MEDIADOR</a:t>
            </a:r>
          </a:p>
          <a:p>
            <a:r>
              <a:rPr lang="pt-BR" b="1" dirty="0" smtClean="0"/>
              <a:t>ENTENDIMENTO/RESPEITO À CULTURA LOCAL</a:t>
            </a:r>
          </a:p>
          <a:p>
            <a:r>
              <a:rPr lang="pt-BR" b="1" dirty="0" smtClean="0"/>
              <a:t>PARCERIAS, PARTICIPAÇÃO, REFLEXÃO</a:t>
            </a:r>
          </a:p>
          <a:p>
            <a:r>
              <a:rPr lang="pt-BR" b="1" dirty="0" smtClean="0"/>
              <a:t>ENSINAR NÃO É TRANSFERIR, É LIBERTAR</a:t>
            </a:r>
          </a:p>
          <a:p>
            <a:r>
              <a:rPr lang="pt-BR" b="1" dirty="0" smtClean="0"/>
              <a:t>REGISTRO COMO FERRAMENTA REFLEXIVA</a:t>
            </a:r>
          </a:p>
          <a:p>
            <a:r>
              <a:rPr lang="pt-BR" b="1" dirty="0" smtClean="0"/>
              <a:t>ORGANIZAÇÃO E GESTÃO PARTICIPATIVAS</a:t>
            </a:r>
          </a:p>
          <a:p>
            <a:r>
              <a:rPr lang="pt-BR" b="1" dirty="0" smtClean="0"/>
              <a:t>LIDAR COM SABERES DIVERSOS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24562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8" descr="foto de uma mulher estress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250"/>
            <a:ext cx="4536504" cy="67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949280"/>
            <a:ext cx="8606760" cy="136815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n-US" sz="4800" b="1" dirty="0" smtClean="0"/>
              <a:t>COMO ESTUDAR  TANTA COISA ?</a:t>
            </a:r>
            <a:endParaRPr lang="en-US" sz="4800" dirty="0" smtClean="0"/>
          </a:p>
        </p:txBody>
      </p:sp>
      <p:pic>
        <p:nvPicPr>
          <p:cNvPr id="3076" name="Picture 4" descr="http://blog.maisestudo.com.br/wp-content/uploads/2011/12/organiza%C3%A7%C3%A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6155"/>
            <a:ext cx="7344816" cy="50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endParaRPr lang="en-US" sz="40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pt-BR" b="1" dirty="0" smtClean="0"/>
              <a:t>No tempo que ainda sobra (até a prova)</a:t>
            </a:r>
          </a:p>
          <a:p>
            <a:pPr lvl="1"/>
            <a:r>
              <a:rPr lang="pt-BR" dirty="0" smtClean="0"/>
              <a:t>1º as que tem MAIS dificuldade / sabe menos</a:t>
            </a:r>
          </a:p>
          <a:p>
            <a:pPr lvl="1"/>
            <a:r>
              <a:rPr lang="pt-BR" dirty="0" smtClean="0"/>
              <a:t>2º as que tem MENOS dificuldade / sabe mais</a:t>
            </a:r>
          </a:p>
          <a:p>
            <a:r>
              <a:rPr lang="pt-BR" b="1" dirty="0" smtClean="0"/>
              <a:t>2ª feira: as que gosta mais</a:t>
            </a:r>
          </a:p>
          <a:p>
            <a:pPr lvl="1"/>
            <a:r>
              <a:rPr lang="pt-BR" dirty="0" smtClean="0"/>
              <a:t>De 3ª a 6ª divide em 2 matérias por dia</a:t>
            </a:r>
          </a:p>
          <a:p>
            <a:pPr lvl="2"/>
            <a:r>
              <a:rPr lang="pt-BR" dirty="0" smtClean="0"/>
              <a:t>1º a que não gosta / tem mais dificuldade</a:t>
            </a:r>
          </a:p>
          <a:p>
            <a:pPr lvl="2"/>
            <a:r>
              <a:rPr lang="pt-BR" dirty="0" smtClean="0"/>
              <a:t>2º a que gosta / tem menos dificuldade.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pt-BR" dirty="0" smtClean="0"/>
              <a:t>Como estudar para concursos</a:t>
            </a:r>
            <a:endParaRPr lang="pt-BR" dirty="0"/>
          </a:p>
        </p:txBody>
      </p:sp>
      <p:pic>
        <p:nvPicPr>
          <p:cNvPr id="4" name="Picture 2" descr="http://bariri.jovenssarados.com/wp-content/uploads/2011/07/agenda-2011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442798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tem sorte.</a:t>
            </a:r>
          </a:p>
          <a:p>
            <a:r>
              <a:rPr lang="pt-BR" dirty="0" smtClean="0"/>
              <a:t>Não tem mágica.</a:t>
            </a:r>
          </a:p>
          <a:p>
            <a:r>
              <a:rPr lang="pt-BR" dirty="0" smtClean="0"/>
              <a:t>Não tem adivinhação.</a:t>
            </a:r>
          </a:p>
          <a:p>
            <a:r>
              <a:rPr lang="pt-BR" dirty="0" smtClean="0"/>
              <a:t>Achar que “pode ser que não caia” é sempre um risco. </a:t>
            </a:r>
          </a:p>
          <a:p>
            <a:pPr lvl="1"/>
            <a:r>
              <a:rPr lang="pt-BR" dirty="0" smtClean="0"/>
              <a:t>Corre-se ou não. 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9218" name="Picture 2" descr="http://globalleadsgroup.demand.production.s3.amazonaws.com/00000138-e727-0772-3fd9-9b4300f39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5483"/>
            <a:ext cx="4075212" cy="27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34888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Como estudar para concursos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7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Pausa de 10 minutos a cada 2h</a:t>
            </a:r>
          </a:p>
          <a:p>
            <a:r>
              <a:rPr lang="pt-BR" dirty="0" smtClean="0"/>
              <a:t>Respeite o horário. E exija respeito a ele.</a:t>
            </a:r>
          </a:p>
          <a:p>
            <a:r>
              <a:rPr lang="pt-BR" dirty="0" smtClean="0"/>
              <a:t>Estudar é estudar, não é estudar com o face aberto, ou com na hora da novela ou com comida no fogo.</a:t>
            </a:r>
          </a:p>
          <a:p>
            <a:r>
              <a:rPr lang="pt-BR" dirty="0" smtClean="0"/>
              <a:t>Você PODE e DEVE delegar. </a:t>
            </a:r>
          </a:p>
          <a:p>
            <a:r>
              <a:rPr lang="pt-BR" dirty="0" smtClean="0"/>
              <a:t>O problema não é superar os outros, mas a si próprio.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pt-BR" dirty="0" smtClean="0"/>
              <a:t>Como estudar para concursos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pPr algn="r"/>
            <a:r>
              <a:rPr lang="pt-BR" dirty="0" smtClean="0"/>
              <a:t>PLANEJAMENTO</a:t>
            </a:r>
          </a:p>
          <a:p>
            <a:pPr lvl="1" algn="r"/>
            <a:r>
              <a:rPr lang="pt-BR" dirty="0" smtClean="0"/>
              <a:t>BAIXE TODO O MATERIAL</a:t>
            </a:r>
          </a:p>
          <a:p>
            <a:pPr lvl="1" algn="r"/>
            <a:r>
              <a:rPr lang="pt-BR" dirty="0" smtClean="0"/>
              <a:t> </a:t>
            </a:r>
            <a:r>
              <a:rPr lang="pt-BR" b="1" dirty="0" smtClean="0"/>
              <a:t>ANTES </a:t>
            </a:r>
            <a:r>
              <a:rPr lang="pt-BR" dirty="0" smtClean="0"/>
              <a:t>de começar.</a:t>
            </a:r>
          </a:p>
          <a:p>
            <a:pPr lvl="2" algn="r"/>
            <a:r>
              <a:rPr lang="pt-BR" b="1" dirty="0" smtClean="0"/>
              <a:t>Inclua provas e questões de outros </a:t>
            </a:r>
          </a:p>
          <a:p>
            <a:pPr marL="914400" lvl="2" indent="0" algn="r">
              <a:buNone/>
            </a:pPr>
            <a:r>
              <a:rPr lang="pt-BR" b="1" dirty="0" smtClean="0"/>
              <a:t>concursos sobre o mesmo assunto.</a:t>
            </a:r>
          </a:p>
          <a:p>
            <a:pPr marL="914400" lvl="2" indent="0" algn="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WWW. QUESTOESDECONCURSO.COM.BR</a:t>
            </a:r>
          </a:p>
          <a:p>
            <a:pPr lvl="1" algn="r"/>
            <a:r>
              <a:rPr lang="pt-BR" dirty="0" smtClean="0"/>
              <a:t>Não </a:t>
            </a:r>
            <a:r>
              <a:rPr lang="pt-BR" dirty="0"/>
              <a:t>tente fazer mais do que você </a:t>
            </a:r>
            <a:r>
              <a:rPr lang="pt-BR" dirty="0" smtClean="0"/>
              <a:t>pode: uma </a:t>
            </a:r>
            <a:r>
              <a:rPr lang="pt-BR" dirty="0"/>
              <a:t>hora por dia de estudo com concentração é melhor do que cinco horas mal estudadas.</a:t>
            </a:r>
            <a:endParaRPr lang="pt-BR" b="1" dirty="0" smtClean="0"/>
          </a:p>
          <a:p>
            <a:pPr lvl="1" algn="r"/>
            <a:endParaRPr lang="pt-BR" b="1" dirty="0"/>
          </a:p>
        </p:txBody>
      </p:sp>
      <p:pic>
        <p:nvPicPr>
          <p:cNvPr id="4" name="Picture 2" descr="http://www.dci.com.br/imagens/fotos/2012/7/escola-escolas-aluno-alunos-faculdade-enem-prova-estudo-professor-aula-sala--9nmp84185748-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253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pt-BR" dirty="0" smtClean="0"/>
              <a:t>Como estudar para concursos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1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MÉTODO</a:t>
            </a:r>
          </a:p>
          <a:p>
            <a:pPr lvl="1"/>
            <a:r>
              <a:rPr lang="pt-BR" dirty="0" smtClean="0"/>
              <a:t>Lugar adequado</a:t>
            </a:r>
          </a:p>
          <a:p>
            <a:pPr lvl="1"/>
            <a:r>
              <a:rPr lang="pt-BR" dirty="0" smtClean="0"/>
              <a:t>Momento adequado (criar!)</a:t>
            </a:r>
          </a:p>
          <a:p>
            <a:pPr lvl="1"/>
            <a:r>
              <a:rPr lang="pt-BR" dirty="0" smtClean="0"/>
              <a:t>Use o SEU ponto de apoio...</a:t>
            </a:r>
          </a:p>
          <a:p>
            <a:pPr lvl="2"/>
            <a:r>
              <a:rPr lang="pt-BR" dirty="0" smtClean="0"/>
              <a:t>Desenhos, figuras e esquemas</a:t>
            </a:r>
          </a:p>
          <a:p>
            <a:pPr lvl="2"/>
            <a:r>
              <a:rPr lang="pt-BR" dirty="0" smtClean="0"/>
              <a:t>Ler em voz alta</a:t>
            </a:r>
          </a:p>
          <a:p>
            <a:pPr lvl="2"/>
            <a:r>
              <a:rPr lang="pt-BR" dirty="0" smtClean="0"/>
              <a:t>Ler e escrever/desenhar / ligações entre pontos</a:t>
            </a:r>
          </a:p>
          <a:p>
            <a:pPr lvl="1"/>
            <a:r>
              <a:rPr lang="pt-BR" dirty="0" smtClean="0"/>
              <a:t>Palavras-chave e ideias-chave</a:t>
            </a:r>
          </a:p>
          <a:p>
            <a:pPr lvl="1"/>
            <a:r>
              <a:rPr lang="pt-BR" dirty="0" smtClean="0"/>
              <a:t>DICIONÁRIO!!!</a:t>
            </a:r>
          </a:p>
          <a:p>
            <a:pPr lvl="1"/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669282" cy="35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pt-BR" dirty="0" smtClean="0"/>
              <a:t>Como estudar para concursos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8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pt-BR" b="1" dirty="0" smtClean="0"/>
              <a:t>DISCIPLINA</a:t>
            </a:r>
          </a:p>
          <a:p>
            <a:pPr lvl="1" algn="r"/>
            <a:r>
              <a:rPr lang="pt-BR" dirty="0" smtClean="0"/>
              <a:t>Data e horário específicos</a:t>
            </a:r>
          </a:p>
          <a:p>
            <a:pPr lvl="1" algn="r"/>
            <a:r>
              <a:rPr lang="pt-BR" dirty="0" smtClean="0"/>
              <a:t>Cumpra o programado</a:t>
            </a:r>
          </a:p>
          <a:p>
            <a:pPr lvl="1" algn="r"/>
            <a:r>
              <a:rPr lang="pt-BR" dirty="0" smtClean="0"/>
              <a:t>Descanse na véspera. </a:t>
            </a:r>
          </a:p>
          <a:p>
            <a:pPr lvl="1" algn="r"/>
            <a:r>
              <a:rPr lang="pt-BR" dirty="0" smtClean="0"/>
              <a:t>Poucos aproveitam a “última hora”</a:t>
            </a:r>
          </a:p>
          <a:p>
            <a:pPr marL="0" indent="0" algn="r">
              <a:buNone/>
            </a:pPr>
            <a:r>
              <a:rPr lang="pt-BR" b="1" dirty="0" smtClean="0"/>
              <a:t>PERSEVERANÇA</a:t>
            </a:r>
          </a:p>
          <a:p>
            <a:pPr lvl="1" algn="r"/>
            <a:r>
              <a:rPr lang="pt-BR" dirty="0" smtClean="0"/>
              <a:t>Pare de ser persistente e use a sua TEIMOSIA!</a:t>
            </a:r>
          </a:p>
          <a:p>
            <a:pPr lvl="1" algn="r"/>
            <a:r>
              <a:rPr lang="pt-BR" dirty="0" smtClean="0"/>
              <a:t>Fique emburrada, rosne, proteja o seu foco</a:t>
            </a:r>
          </a:p>
          <a:p>
            <a:pPr lvl="1" algn="r"/>
            <a:r>
              <a:rPr lang="pt-BR" dirty="0" smtClean="0"/>
              <a:t>Aceite suas limitações mas não se prenda a elas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8194" name="Picture 2" descr="http://3.bp.blogspot.com/_P16rYStX0hg/S6_D89iC0sI/AAAAAAAAAEo/jDbExLO4c90/s1600/garfield3_thumb%5B3%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240360" cy="27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pt-BR" dirty="0" smtClean="0"/>
              <a:t>Como estudar para concursos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4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Quais os saberes e aprendizagens necessários à ação pedagógica do coordenador pedagógico? 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Reconhecer que a cada experiência é única e fará sentido diferente para cada um que participar dela. </a:t>
            </a:r>
          </a:p>
          <a:p>
            <a:endParaRPr lang="pt-BR" sz="2400" dirty="0"/>
          </a:p>
          <a:p>
            <a:r>
              <a:rPr lang="pt-BR" sz="2400" dirty="0" smtClean="0"/>
              <a:t>Saber-se desafiado </a:t>
            </a:r>
            <a:r>
              <a:rPr lang="pt-BR" sz="2400" dirty="0"/>
              <a:t>sempre a “trabalhar com a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r>
              <a:rPr lang="pt-BR" sz="2400" dirty="0"/>
              <a:t> de conhecimentos e práticas dos </a:t>
            </a:r>
            <a:r>
              <a:rPr lang="pt-BR" sz="2400" dirty="0" smtClean="0"/>
              <a:t>integrantes” </a:t>
            </a:r>
            <a:r>
              <a:rPr lang="pt-BR" sz="2400" dirty="0"/>
              <a:t>do </a:t>
            </a:r>
            <a:r>
              <a:rPr lang="pt-BR" sz="2400" dirty="0" smtClean="0"/>
              <a:t>grupo</a:t>
            </a:r>
          </a:p>
          <a:p>
            <a:endParaRPr lang="pt-BR" sz="2400" dirty="0"/>
          </a:p>
          <a:p>
            <a:r>
              <a:rPr lang="pt-BR" sz="2400" dirty="0" smtClean="0"/>
              <a:t>C.P. é um maestro mas a obra só ganha existência na manifestação do conjunto. </a:t>
            </a:r>
          </a:p>
          <a:p>
            <a:endParaRPr lang="pt-BR" sz="2400" dirty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612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ALIMENTAÇÃO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pt-BR" dirty="0" smtClean="0"/>
              <a:t>Preferência aos integrais</a:t>
            </a:r>
          </a:p>
          <a:p>
            <a:r>
              <a:rPr lang="pt-BR" dirty="0" smtClean="0"/>
              <a:t>Frutas e hortaliças</a:t>
            </a:r>
          </a:p>
          <a:p>
            <a:r>
              <a:rPr lang="pt-BR" dirty="0" smtClean="0"/>
              <a:t>6 refeições (3 principais </a:t>
            </a:r>
            <a:br>
              <a:rPr lang="pt-BR" dirty="0" smtClean="0"/>
            </a:br>
            <a:r>
              <a:rPr lang="pt-BR" dirty="0" smtClean="0"/>
              <a:t>+ 3 intermediárias)</a:t>
            </a:r>
          </a:p>
          <a:p>
            <a:r>
              <a:rPr lang="pt-BR" dirty="0" smtClean="0"/>
              <a:t>Água, MUITA água</a:t>
            </a:r>
          </a:p>
          <a:p>
            <a:r>
              <a:rPr lang="pt-BR" dirty="0" smtClean="0"/>
              <a:t>Castanha do Pará </a:t>
            </a:r>
            <a:br>
              <a:rPr lang="pt-BR" dirty="0" smtClean="0"/>
            </a:br>
            <a:r>
              <a:rPr lang="pt-BR" dirty="0" smtClean="0"/>
              <a:t>Nozes 1x por dia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34888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Como estudar para concursos</a:t>
            </a:r>
            <a:endParaRPr lang="pt-BR" dirty="0"/>
          </a:p>
        </p:txBody>
      </p:sp>
      <p:pic>
        <p:nvPicPr>
          <p:cNvPr id="6" name="Picture 6" descr="http://4.bp.blogspot.com/_rs0xdFahBCA/TJDKrdyIv7I/AAAAAAAABlo/QetBb1AH0rY/s1600/overea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61" y="1000125"/>
            <a:ext cx="3966959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72"/>
            <a:ext cx="5915867" cy="41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MOTIVAÇÃO</a:t>
            </a:r>
          </a:p>
          <a:p>
            <a:pPr lvl="1"/>
            <a:r>
              <a:rPr lang="pt-BR" b="1" dirty="0" smtClean="0"/>
              <a:t>Porque </a:t>
            </a:r>
            <a:r>
              <a:rPr lang="pt-BR" b="1" dirty="0" err="1" smtClean="0"/>
              <a:t>vc</a:t>
            </a:r>
            <a:r>
              <a:rPr lang="pt-BR" b="1" dirty="0" smtClean="0"/>
              <a:t> quer ?</a:t>
            </a:r>
          </a:p>
          <a:p>
            <a:pPr lvl="1"/>
            <a:r>
              <a:rPr lang="pt-BR" b="1" dirty="0" smtClean="0"/>
              <a:t>Quer mesmo ? Quanto ? </a:t>
            </a:r>
          </a:p>
          <a:p>
            <a:pPr lvl="1"/>
            <a:r>
              <a:rPr lang="pt-BR" b="1" dirty="0" smtClean="0"/>
              <a:t>O que significa de verdade pra </a:t>
            </a:r>
            <a:r>
              <a:rPr lang="pt-BR" b="1" dirty="0" err="1" smtClean="0"/>
              <a:t>vc</a:t>
            </a:r>
            <a:r>
              <a:rPr lang="pt-BR" b="1" dirty="0" smtClean="0"/>
              <a:t>? </a:t>
            </a:r>
          </a:p>
          <a:p>
            <a:pPr lvl="1"/>
            <a:r>
              <a:rPr lang="pt-BR" b="1" dirty="0" smtClean="0"/>
              <a:t>Escreva de forma simples </a:t>
            </a:r>
            <a:br>
              <a:rPr lang="pt-BR" b="1" dirty="0" smtClean="0"/>
            </a:br>
            <a:r>
              <a:rPr lang="pt-BR" b="1" dirty="0" smtClean="0"/>
              <a:t>e mantenha</a:t>
            </a:r>
            <a:br>
              <a:rPr lang="pt-BR" b="1" dirty="0" smtClean="0"/>
            </a:br>
            <a:r>
              <a:rPr lang="pt-BR" b="1" dirty="0" smtClean="0"/>
              <a:t>visível</a:t>
            </a:r>
          </a:p>
          <a:p>
            <a:pPr lvl="1"/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pt-BR" dirty="0" smtClean="0"/>
              <a:t>Como estudar para concursos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8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894" y="332656"/>
            <a:ext cx="486824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1999381"/>
            <a:ext cx="584299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CRIANÇAS </a:t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SONHAM.</a:t>
            </a:r>
          </a:p>
          <a:p>
            <a:pPr marL="0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 </a:t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FAZEM PLANOS.</a:t>
            </a:r>
          </a:p>
          <a:p>
            <a:pPr marL="0" indent="0">
              <a:buNone/>
            </a:pP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VENCEDORES OS TORNAM REAIS.</a:t>
            </a:r>
          </a:p>
          <a:p>
            <a:pPr marL="0" indent="0" algn="r">
              <a:buNone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 Prova!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9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6" descr="http://tranquilityisyours.files.wordpress.com/2009/02/tranquilityisyours_s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00" y="-20496"/>
            <a:ext cx="5598976" cy="68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“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minha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parte…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714375" y="5143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OBRIGADO!	</a:t>
            </a:r>
          </a:p>
        </p:txBody>
      </p:sp>
    </p:spTree>
    <p:extLst>
      <p:ext uri="{BB962C8B-B14F-4D97-AF65-F5344CB8AC3E}">
        <p14:creationId xmlns:p14="http://schemas.microsoft.com/office/powerpoint/2010/main" val="10803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1615107" y="1579045"/>
            <a:ext cx="8463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dirty="0">
                <a:hlinkClick r:id="rId4"/>
              </a:rPr>
              <a:t>https://www.youtube.com/watch?v=919JJ62YQxA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19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Aprendizagens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QUEM É QUEM</a:t>
            </a:r>
          </a:p>
          <a:p>
            <a:r>
              <a:rPr lang="pt-BR" sz="2400" b="1" dirty="0" smtClean="0"/>
              <a:t>Músicos = professores e especialistas</a:t>
            </a:r>
          </a:p>
          <a:p>
            <a:r>
              <a:rPr lang="pt-BR" sz="2400" b="1" dirty="0" smtClean="0"/>
              <a:t>Partitura = Projeto Político Pedagógico</a:t>
            </a:r>
          </a:p>
          <a:p>
            <a:r>
              <a:rPr lang="pt-BR" sz="2400" b="1" dirty="0" smtClean="0"/>
              <a:t>Música = a mudança desejada</a:t>
            </a:r>
          </a:p>
          <a:p>
            <a:r>
              <a:rPr lang="pt-BR" sz="2400" b="1" dirty="0" smtClean="0"/>
              <a:t>Orquestra = Equipe pedagógica</a:t>
            </a:r>
          </a:p>
          <a:p>
            <a:r>
              <a:rPr lang="pt-BR" sz="2400" b="1" dirty="0" smtClean="0"/>
              <a:t>Maestro = Coordenador Pedagógico</a:t>
            </a:r>
          </a:p>
          <a:p>
            <a:r>
              <a:rPr lang="pt-BR" sz="2400" b="1" dirty="0" smtClean="0"/>
              <a:t>Sala de concerto = escola</a:t>
            </a:r>
          </a:p>
          <a:p>
            <a:r>
              <a:rPr lang="pt-BR" sz="2400" b="1" dirty="0" smtClean="0"/>
              <a:t>Público = comunidade</a:t>
            </a:r>
          </a:p>
          <a:p>
            <a:endParaRPr lang="pt-BR" sz="2400" b="1" dirty="0"/>
          </a:p>
          <a:p>
            <a:r>
              <a:rPr lang="pt-BR" sz="2400" b="1" dirty="0" smtClean="0"/>
              <a:t>Equipe de Produção = Diretor, Auxiliares e demais profissionais da escola</a:t>
            </a:r>
            <a:endParaRPr lang="pt-BR" sz="2400" b="1" dirty="0"/>
          </a:p>
          <a:p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270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Atendimento à diversidade cultural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Diversidade  (Takahashi)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característica </a:t>
            </a:r>
            <a:r>
              <a:rPr lang="pt-BR" sz="2400" dirty="0"/>
              <a:t>básica de formas de vida e 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- das </a:t>
            </a:r>
            <a:r>
              <a:rPr lang="pt-BR" sz="2400" dirty="0"/>
              <a:t>manifestações de cultura na terra. 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- pode ser biológica </a:t>
            </a:r>
            <a:r>
              <a:rPr lang="pt-BR" sz="2400" dirty="0"/>
              <a:t>ou </a:t>
            </a:r>
            <a:r>
              <a:rPr lang="pt-BR" sz="2400" dirty="0" smtClean="0"/>
              <a:t>cultural </a:t>
            </a:r>
          </a:p>
          <a:p>
            <a:r>
              <a:rPr lang="pt-BR" sz="2400" dirty="0" smtClean="0"/>
              <a:t>Diversidade e Desigualdade são normais (</a:t>
            </a:r>
            <a:r>
              <a:rPr lang="pt-BR" sz="2400" dirty="0" err="1" smtClean="0"/>
              <a:t>Sacristán</a:t>
            </a:r>
            <a:r>
              <a:rPr lang="pt-BR" sz="2400" dirty="0" smtClean="0"/>
              <a:t>)</a:t>
            </a:r>
          </a:p>
          <a:p>
            <a:r>
              <a:rPr lang="pt-BR" sz="2400" dirty="0" smtClean="0"/>
              <a:t>Diversidade Cultural: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genética = variações entre as pessoas;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linguística = diferentes linguagens;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cultural em si = comportamentos em contexto;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Como conciliar “direito de igualdade de todos à educação” com o respeito às diferenças culturais? </a:t>
            </a:r>
            <a:endParaRPr lang="pt-B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8675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Atendimento à diversidade cultural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Em </a:t>
            </a:r>
            <a:r>
              <a:rPr lang="pt-BR" sz="2400" dirty="0"/>
              <a:t>nome da diversificação, </a:t>
            </a:r>
            <a:r>
              <a:rPr lang="pt-BR" sz="2400" dirty="0" smtClean="0"/>
              <a:t>cuidar para não contribuir para </a:t>
            </a:r>
            <a:r>
              <a:rPr lang="pt-BR" sz="2400" dirty="0"/>
              <a:t>manter ou provocar a </a:t>
            </a:r>
            <a:r>
              <a:rPr lang="pt-BR" sz="2400" dirty="0" smtClean="0"/>
              <a:t>desigualdade.  (</a:t>
            </a:r>
            <a:r>
              <a:rPr lang="pt-BR" sz="2400" dirty="0" err="1" smtClean="0"/>
              <a:t>Sacristán</a:t>
            </a:r>
            <a:r>
              <a:rPr lang="pt-BR" sz="2400" dirty="0" smtClean="0"/>
              <a:t>)</a:t>
            </a:r>
          </a:p>
          <a:p>
            <a:endParaRPr lang="pt-BR" sz="2400" b="1" dirty="0"/>
          </a:p>
          <a:p>
            <a:r>
              <a:rPr lang="pt-BR" sz="2400" b="1" dirty="0" smtClean="0"/>
              <a:t>	Psicologia Diferencial  </a:t>
            </a:r>
            <a:r>
              <a:rPr lang="pt-BR" sz="2400" dirty="0" smtClean="0"/>
              <a:t>tipologias de grupos de indivíduos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		métodos, modelos e estratégias</a:t>
            </a:r>
          </a:p>
          <a:p>
            <a:r>
              <a:rPr lang="pt-BR" sz="2400" b="1" dirty="0"/>
              <a:t>	</a:t>
            </a:r>
            <a:r>
              <a:rPr lang="pt-BR" sz="2400" b="1" dirty="0" smtClean="0"/>
              <a:t>Pensamento Taylorista </a:t>
            </a:r>
            <a:r>
              <a:rPr lang="pt-BR" sz="2400" dirty="0" smtClean="0"/>
              <a:t>processos em fases, ciclos </a:t>
            </a:r>
          </a:p>
          <a:p>
            <a:endParaRPr lang="pt-BR" sz="2400" b="1" dirty="0"/>
          </a:p>
          <a:p>
            <a:r>
              <a:rPr lang="pt-BR" sz="2400" b="1" dirty="0" smtClean="0"/>
              <a:t>Multiculturalismo = tema educacional básico!</a:t>
            </a:r>
          </a:p>
          <a:p>
            <a:r>
              <a:rPr lang="pt-BR" sz="2400" b="1" dirty="0"/>
              <a:t>	</a:t>
            </a:r>
            <a:r>
              <a:rPr lang="pt-BR" sz="2400" dirty="0" smtClean="0"/>
              <a:t>Direitos humanos,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Direito à diferença, à inclusão, à educação para todos, ao reconhecimento e valorização da diversidade.</a:t>
            </a:r>
            <a:endParaRPr lang="pt-B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992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Atendimento à diversidade cultural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A escola faz parte de um sociedade multicultural (</a:t>
            </a:r>
            <a:r>
              <a:rPr lang="pt-BR" sz="2400" dirty="0" err="1" smtClean="0"/>
              <a:t>Candau</a:t>
            </a:r>
            <a:r>
              <a:rPr lang="pt-BR" sz="2400" dirty="0" smtClean="0"/>
              <a:t>)</a:t>
            </a:r>
          </a:p>
          <a:p>
            <a:endParaRPr lang="pt-BR" sz="2400" dirty="0" smtClean="0"/>
          </a:p>
          <a:p>
            <a:r>
              <a:rPr lang="pt-BR" sz="2400" dirty="0" smtClean="0"/>
              <a:t>Apesar disso, é pouco permeável </a:t>
            </a:r>
          </a:p>
          <a:p>
            <a:r>
              <a:rPr lang="pt-BR" sz="2400" dirty="0" smtClean="0"/>
              <a:t>	ao contexto em que se insere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universos culturais crianças e jovens</a:t>
            </a:r>
          </a:p>
          <a:p>
            <a:r>
              <a:rPr lang="pt-BR" sz="2400" dirty="0"/>
              <a:t>	</a:t>
            </a:r>
            <a:r>
              <a:rPr lang="pt-BR" sz="2400" dirty="0" err="1" smtClean="0"/>
              <a:t>multiculturalidade</a:t>
            </a:r>
            <a:r>
              <a:rPr lang="pt-BR" sz="2400" dirty="0" smtClean="0"/>
              <a:t> social</a:t>
            </a:r>
          </a:p>
          <a:p>
            <a:endParaRPr lang="pt-BR" sz="2400" dirty="0"/>
          </a:p>
          <a:p>
            <a:r>
              <a:rPr lang="pt-BR" sz="2400" dirty="0" smtClean="0"/>
              <a:t>Postura de investigador científico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metodologia científica (habilidades de investigação)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diálogo e partilha de saberes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mediação do C.P.</a:t>
            </a:r>
          </a:p>
        </p:txBody>
      </p:sp>
    </p:spTree>
    <p:extLst>
      <p:ext uri="{BB962C8B-B14F-4D97-AF65-F5344CB8AC3E}">
        <p14:creationId xmlns:p14="http://schemas.microsoft.com/office/powerpoint/2010/main" val="7801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3523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en-US" dirty="0" err="1" smtClean="0"/>
              <a:t>Esta</a:t>
            </a:r>
            <a:r>
              <a:rPr lang="en-US" dirty="0" smtClean="0"/>
              <a:t> aula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substitui</a:t>
            </a:r>
            <a:r>
              <a:rPr lang="en-US" dirty="0" smtClean="0"/>
              <a:t> </a:t>
            </a:r>
            <a:r>
              <a:rPr lang="en-US" dirty="0" err="1" smtClean="0"/>
              <a:t>leitura</a:t>
            </a:r>
            <a:r>
              <a:rPr lang="en-US" dirty="0" smtClean="0"/>
              <a:t>.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en-US" dirty="0" smtClean="0"/>
              <a:t>São </a:t>
            </a:r>
            <a:r>
              <a:rPr lang="en-US" u="sng" dirty="0" err="1" smtClean="0"/>
              <a:t>apresentações</a:t>
            </a:r>
            <a:r>
              <a:rPr lang="en-US" dirty="0" smtClean="0"/>
              <a:t> dos </a:t>
            </a:r>
            <a:r>
              <a:rPr lang="en-US" dirty="0" err="1" smtClean="0"/>
              <a:t>textos</a:t>
            </a:r>
            <a:r>
              <a:rPr lang="en-US" dirty="0" smtClean="0"/>
              <a:t> e </a:t>
            </a:r>
            <a:r>
              <a:rPr lang="en-US" dirty="0" err="1" smtClean="0"/>
              <a:t>autores</a:t>
            </a:r>
            <a:endParaRPr lang="en-US" dirty="0" smtClean="0"/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en-US" dirty="0" smtClean="0"/>
              <a:t>A </a:t>
            </a:r>
            <a:r>
              <a:rPr lang="en-US" dirty="0" err="1" smtClean="0"/>
              <a:t>apresentação</a:t>
            </a:r>
            <a:r>
              <a:rPr lang="en-US" dirty="0" smtClean="0"/>
              <a:t> SERÁ </a:t>
            </a:r>
            <a:r>
              <a:rPr lang="en-US" dirty="0" err="1" smtClean="0"/>
              <a:t>disponibilizada</a:t>
            </a:r>
            <a:r>
              <a:rPr lang="en-US" dirty="0" smtClean="0"/>
              <a:t>.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en-US" dirty="0" err="1" smtClean="0"/>
              <a:t>Civilidade</a:t>
            </a:r>
            <a:r>
              <a:rPr lang="en-US" dirty="0" smtClean="0"/>
              <a:t> e </a:t>
            </a:r>
            <a:r>
              <a:rPr lang="en-US" dirty="0" err="1" smtClean="0"/>
              <a:t>respeito</a:t>
            </a:r>
            <a:r>
              <a:rPr lang="en-US" dirty="0" smtClean="0"/>
              <a:t>: CELULARES.</a:t>
            </a:r>
          </a:p>
        </p:txBody>
      </p:sp>
    </p:spTree>
    <p:extLst>
      <p:ext uri="{BB962C8B-B14F-4D97-AF65-F5344CB8AC3E}">
        <p14:creationId xmlns:p14="http://schemas.microsoft.com/office/powerpoint/2010/main" val="10893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Formação do Professor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 </a:t>
            </a:r>
          </a:p>
          <a:p>
            <a:endParaRPr lang="pt-BR" sz="2400" dirty="0"/>
          </a:p>
          <a:p>
            <a:endParaRPr lang="pt-BR" sz="2400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5442339"/>
              </p:ext>
            </p:extLst>
          </p:nvPr>
        </p:nvGraphicFramePr>
        <p:xfrm>
          <a:off x="811039" y="1556792"/>
          <a:ext cx="7632848" cy="505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55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Atendimento à diversidade cultural</a:t>
            </a:r>
            <a:endParaRPr lang="pt-BR" sz="2400" b="1" dirty="0"/>
          </a:p>
          <a:p>
            <a:endParaRPr lang="pt-BR" sz="2400" b="1" dirty="0" smtClean="0"/>
          </a:p>
          <a:p>
            <a:pPr algn="ctr"/>
            <a:r>
              <a:rPr lang="pt-BR" sz="2400" dirty="0" smtClean="0"/>
              <a:t>Pressuposto: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A finalidade </a:t>
            </a:r>
            <a:r>
              <a:rPr lang="pt-BR" sz="2400" dirty="0"/>
              <a:t>do processo de ensino-aprendizagem não é a transmissão de conteúdo, mas sim a formação de sujeitos autônomos, capazes de compreender a realidade que os cerca e de agir sobre ela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9900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Atendimento à diversidade cultural</a:t>
            </a:r>
            <a:endParaRPr lang="pt-BR" sz="2400" b="1" dirty="0"/>
          </a:p>
          <a:p>
            <a:endParaRPr lang="pt-BR" sz="2400" b="1" dirty="0" smtClean="0"/>
          </a:p>
          <a:p>
            <a:r>
              <a:rPr lang="pt-BR" sz="2400" dirty="0" smtClean="0"/>
              <a:t>Comprometimento com a diversidade:</a:t>
            </a:r>
          </a:p>
          <a:p>
            <a:endParaRPr lang="pt-BR" sz="2400" dirty="0" smtClean="0"/>
          </a:p>
          <a:p>
            <a:r>
              <a:rPr lang="pt-BR" sz="2400" dirty="0" smtClean="0"/>
              <a:t>1 - Expressões individuais (eixo 1)</a:t>
            </a:r>
          </a:p>
          <a:p>
            <a:r>
              <a:rPr lang="pt-BR" sz="2400" dirty="0" smtClean="0"/>
              <a:t>2 - A diversidade na escola como subsídio para o PPP (eixo 2)</a:t>
            </a:r>
          </a:p>
          <a:p>
            <a:r>
              <a:rPr lang="pt-BR" sz="2400" dirty="0" smtClean="0"/>
              <a:t>3 - Pesquisa docente</a:t>
            </a:r>
          </a:p>
          <a:p>
            <a:r>
              <a:rPr lang="pt-BR" sz="2400" dirty="0" smtClean="0"/>
              <a:t>4 - Reflexão sobre o já feito e definir melhorias</a:t>
            </a:r>
          </a:p>
          <a:p>
            <a:endParaRPr lang="pt-BR" sz="2400" dirty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3525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C.P. de Ed.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Infantil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DESAFIOS</a:t>
            </a:r>
          </a:p>
          <a:p>
            <a:r>
              <a:rPr lang="pt-BR" sz="2400" dirty="0" smtClean="0"/>
              <a:t>Escola como agente corresponsável pela formação do indivíduo</a:t>
            </a:r>
          </a:p>
          <a:p>
            <a:r>
              <a:rPr lang="pt-BR" sz="2400" dirty="0" smtClean="0"/>
              <a:t>Cultura da infância nas escolas</a:t>
            </a:r>
          </a:p>
          <a:p>
            <a:endParaRPr lang="pt-BR" sz="2400" dirty="0"/>
          </a:p>
          <a:p>
            <a:r>
              <a:rPr lang="pt-BR" sz="2400" dirty="0" smtClean="0"/>
              <a:t>Mais mulheres no mercado de trabalho, maior necessidade de escolas de educação infantil.</a:t>
            </a:r>
          </a:p>
          <a:p>
            <a:endParaRPr lang="pt-BR" sz="2400" dirty="0"/>
          </a:p>
          <a:p>
            <a:r>
              <a:rPr lang="pt-BR" sz="2400" dirty="0" smtClean="0"/>
              <a:t>Mais legislação </a:t>
            </a:r>
          </a:p>
          <a:p>
            <a:r>
              <a:rPr lang="pt-BR" sz="2400" dirty="0" smtClean="0"/>
              <a:t>Integração entre cuidado e educação</a:t>
            </a:r>
          </a:p>
          <a:p>
            <a:r>
              <a:rPr lang="pt-BR" sz="2400" dirty="0" smtClean="0"/>
              <a:t>Criança com direito de falar, decidir e fazer</a:t>
            </a:r>
          </a:p>
          <a:p>
            <a:r>
              <a:rPr lang="pt-BR" sz="2400" dirty="0" smtClean="0"/>
              <a:t>Compartilhar ambientes</a:t>
            </a:r>
          </a:p>
          <a:p>
            <a:r>
              <a:rPr lang="pt-BR" sz="2400" dirty="0" smtClean="0"/>
              <a:t>Proteção à vida (e vida de boa qualidade)</a:t>
            </a:r>
          </a:p>
        </p:txBody>
      </p:sp>
    </p:spTree>
    <p:extLst>
      <p:ext uri="{BB962C8B-B14F-4D97-AF65-F5344CB8AC3E}">
        <p14:creationId xmlns:p14="http://schemas.microsoft.com/office/powerpoint/2010/main" val="35745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C.P. de Ed.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Infantil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23488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https://www.youtube.com/watch?v=oRp4IUS7HAU</a:t>
            </a:r>
          </a:p>
        </p:txBody>
      </p:sp>
    </p:spTree>
    <p:extLst>
      <p:ext uri="{BB962C8B-B14F-4D97-AF65-F5344CB8AC3E}">
        <p14:creationId xmlns:p14="http://schemas.microsoft.com/office/powerpoint/2010/main" val="25476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C.P. de Ed.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Infantil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MEDIADOR DAS RELAÇÕES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AUTOCONHECIMENTO</a:t>
            </a:r>
          </a:p>
          <a:p>
            <a:endParaRPr lang="pt-BR" sz="2400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7397379"/>
              </p:ext>
            </p:extLst>
          </p:nvPr>
        </p:nvGraphicFramePr>
        <p:xfrm>
          <a:off x="683568" y="1397000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82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C.P. de Ed. </a:t>
            </a:r>
            <a:r>
              <a:rPr lang="en-US" sz="3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Infantil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QUATRO ASPECTOS DO TRABALHO DO C.P. NA ED. INFANTIL:</a:t>
            </a:r>
          </a:p>
          <a:p>
            <a:endParaRPr lang="pt-BR" sz="2400" dirty="0" smtClean="0"/>
          </a:p>
          <a:p>
            <a:r>
              <a:rPr lang="pt-BR" sz="2400" dirty="0" smtClean="0"/>
              <a:t>1 - Formador de educadores e parceiro do diretor;</a:t>
            </a:r>
          </a:p>
          <a:p>
            <a:endParaRPr lang="pt-BR" sz="2400" dirty="0"/>
          </a:p>
          <a:p>
            <a:r>
              <a:rPr lang="pt-BR" sz="2400" dirty="0" smtClean="0"/>
              <a:t>2- Provocar a reflexão permanente sobre cuidar e educar;</a:t>
            </a:r>
          </a:p>
          <a:p>
            <a:endParaRPr lang="pt-BR" sz="2400" dirty="0"/>
          </a:p>
          <a:p>
            <a:r>
              <a:rPr lang="pt-BR" sz="2400" dirty="0" smtClean="0"/>
              <a:t>3- Oferecer escuta às crianças; </a:t>
            </a:r>
          </a:p>
          <a:p>
            <a:endParaRPr lang="pt-BR" sz="2400" dirty="0"/>
          </a:p>
          <a:p>
            <a:r>
              <a:rPr lang="pt-BR" sz="2400" dirty="0" smtClean="0"/>
              <a:t>4- Tratar das relações interpessoais. </a:t>
            </a:r>
          </a:p>
          <a:p>
            <a:endParaRPr lang="pt-BR" sz="2400" dirty="0"/>
          </a:p>
          <a:p>
            <a:r>
              <a:rPr lang="pt-BR" sz="2400" dirty="0" smtClean="0"/>
              <a:t>* Trabalho com famílias</a:t>
            </a:r>
          </a:p>
        </p:txBody>
      </p:sp>
    </p:spTree>
    <p:extLst>
      <p:ext uri="{BB962C8B-B14F-4D97-AF65-F5344CB8AC3E}">
        <p14:creationId xmlns:p14="http://schemas.microsoft.com/office/powerpoint/2010/main" val="4174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5 - C.P. de Professor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Alfabetizador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Dia a dia sem previsibilidade</a:t>
            </a:r>
          </a:p>
          <a:p>
            <a:r>
              <a:rPr lang="pt-BR" sz="2400" b="1" dirty="0"/>
              <a:t>	</a:t>
            </a:r>
            <a:r>
              <a:rPr lang="pt-BR" sz="2400" b="1" dirty="0" smtClean="0"/>
              <a:t>Atendimento a </a:t>
            </a:r>
            <a:r>
              <a:rPr lang="pt-BR" sz="2400" dirty="0" smtClean="0"/>
              <a:t>professores, famílias, direção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A rotina é o </a:t>
            </a:r>
            <a:r>
              <a:rPr lang="pt-BR" sz="2400" b="1" dirty="0" smtClean="0"/>
              <a:t>inesperado.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FORMAÇÃO CONTÍNUA DOS PROFESSORES</a:t>
            </a:r>
          </a:p>
          <a:p>
            <a:r>
              <a:rPr lang="pt-BR" sz="2400" dirty="0"/>
              <a:t>Momento atual busca rever as práticas de alfabetização</a:t>
            </a:r>
          </a:p>
          <a:p>
            <a:endParaRPr lang="pt-BR" sz="2400" b="1" dirty="0"/>
          </a:p>
          <a:p>
            <a:r>
              <a:rPr lang="pt-BR" sz="2400" b="1" dirty="0" smtClean="0"/>
              <a:t>	OBSERVAÇÃO </a:t>
            </a:r>
            <a:r>
              <a:rPr lang="pt-BR" sz="2400" dirty="0" smtClean="0"/>
              <a:t>da atuação</a:t>
            </a:r>
            <a:endParaRPr lang="pt-BR" sz="2400" b="1" dirty="0" smtClean="0"/>
          </a:p>
          <a:p>
            <a:r>
              <a:rPr lang="pt-BR" sz="2400" b="1" dirty="0"/>
              <a:t>	</a:t>
            </a:r>
            <a:r>
              <a:rPr lang="pt-BR" sz="2400" b="1" dirty="0" smtClean="0"/>
              <a:t>REFLEXÃO </a:t>
            </a:r>
            <a:r>
              <a:rPr lang="pt-BR" sz="2400" dirty="0" smtClean="0"/>
              <a:t>sobre o que é necessário para avançar</a:t>
            </a:r>
            <a:endParaRPr lang="pt-BR" sz="2400" b="1" dirty="0" smtClean="0"/>
          </a:p>
          <a:p>
            <a:r>
              <a:rPr lang="pt-BR" sz="2400" b="1" dirty="0"/>
              <a:t>	</a:t>
            </a:r>
            <a:r>
              <a:rPr lang="pt-BR" sz="2400" b="1" dirty="0" smtClean="0"/>
              <a:t>ESTUDOS </a:t>
            </a:r>
            <a:r>
              <a:rPr lang="pt-BR" sz="2400" dirty="0" smtClean="0"/>
              <a:t> para dar suporte às discussões</a:t>
            </a:r>
          </a:p>
          <a:p>
            <a:r>
              <a:rPr lang="pt-BR" sz="2400" b="1" dirty="0"/>
              <a:t>	</a:t>
            </a:r>
            <a:r>
              <a:rPr lang="pt-BR" sz="2400" b="1" dirty="0" smtClean="0"/>
              <a:t>SISTEMATIZAÇÃO </a:t>
            </a:r>
            <a:r>
              <a:rPr lang="pt-BR" sz="2400" dirty="0" smtClean="0"/>
              <a:t>dos assuntos a tratar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813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5 - C.P. de Professor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Alfabetizador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Necessidades</a:t>
            </a:r>
          </a:p>
          <a:p>
            <a:endParaRPr lang="pt-B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	</a:t>
            </a:r>
            <a:r>
              <a:rPr lang="pt-BR" sz="2400" dirty="0" smtClean="0"/>
              <a:t>Planejamento e registro da rotina regularmente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	</a:t>
            </a:r>
            <a:r>
              <a:rPr lang="pt-BR" sz="2400" dirty="0" smtClean="0"/>
              <a:t>Reservar tempo para verificar o previsto x realizado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	Parcerias </a:t>
            </a:r>
            <a:r>
              <a:rPr lang="pt-BR" sz="2400" dirty="0" smtClean="0"/>
              <a:t>(direção, professores, alunos, famílias,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	Conhecer alfabetização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	O aluno está aprendendo?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	</a:t>
            </a:r>
            <a:r>
              <a:rPr lang="pt-BR" sz="2400" dirty="0" smtClean="0"/>
              <a:t>O trabalho do CP atende às necessidades da equipe?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	</a:t>
            </a:r>
            <a:r>
              <a:rPr lang="pt-BR" sz="2400" dirty="0" smtClean="0"/>
              <a:t>A comunidade entende o que faz o CP?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	</a:t>
            </a:r>
            <a:r>
              <a:rPr lang="pt-BR" sz="2400" dirty="0" smtClean="0"/>
              <a:t>Há espaço para participação da comunidade?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260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6 - C.P. no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Mudanças</a:t>
            </a:r>
          </a:p>
          <a:p>
            <a:endParaRPr lang="pt-BR" sz="2400" b="1" dirty="0" smtClean="0"/>
          </a:p>
          <a:p>
            <a:r>
              <a:rPr lang="pt-BR" sz="2400" b="1" dirty="0"/>
              <a:t>	</a:t>
            </a:r>
            <a:r>
              <a:rPr lang="pt-BR" sz="2400" dirty="0" smtClean="0"/>
              <a:t>Leis que alteram o sistema ( 9 anos e ciclos )</a:t>
            </a:r>
          </a:p>
          <a:p>
            <a:r>
              <a:rPr lang="pt-BR" sz="2400" b="1" dirty="0"/>
              <a:t>	</a:t>
            </a:r>
            <a:endParaRPr lang="pt-BR" sz="2400" b="1" dirty="0" smtClean="0"/>
          </a:p>
          <a:p>
            <a:r>
              <a:rPr lang="pt-BR" sz="2400" b="1" dirty="0"/>
              <a:t>	</a:t>
            </a:r>
            <a:r>
              <a:rPr lang="pt-BR" sz="2400" dirty="0" smtClean="0"/>
              <a:t>5ª série</a:t>
            </a:r>
          </a:p>
          <a:p>
            <a:endParaRPr lang="pt-BR" sz="2400" b="1" dirty="0"/>
          </a:p>
          <a:p>
            <a:r>
              <a:rPr lang="pt-BR" sz="2400" dirty="0" smtClean="0"/>
              <a:t>	Autonomia da escola para criar uma escola diferente</a:t>
            </a:r>
          </a:p>
          <a:p>
            <a:endParaRPr lang="pt-BR" sz="2400" b="1" dirty="0"/>
          </a:p>
          <a:p>
            <a:r>
              <a:rPr lang="pt-BR" sz="2400" b="1" dirty="0" smtClean="0"/>
              <a:t>	Incentivar a busca de estratégias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259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872206"/>
              </p:ext>
            </p:extLst>
          </p:nvPr>
        </p:nvGraphicFramePr>
        <p:xfrm>
          <a:off x="457200" y="1052736"/>
          <a:ext cx="7931224" cy="37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COORDENADOR</a:t>
                      </a:r>
                      <a:r>
                        <a:rPr lang="en-US" baseline="0" dirty="0" smtClean="0"/>
                        <a:t> PEDAGÓGICO E A GESTÃO DA ESCOLA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ALMEIDA</a:t>
                      </a:r>
                      <a:r>
                        <a:rPr lang="en-US" sz="2400" b="1" baseline="0" dirty="0" smtClean="0"/>
                        <a:t> e PLACCO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DOMINGUES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FREIRE</a:t>
                      </a:r>
                      <a:endParaRPr lang="pt-BR" sz="24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FUJIKAWA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LIBÂNEO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TARDIF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79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65" y="26369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6129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98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970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59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EIXO TEMÁTICO</a:t>
            </a:r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1835696" y="1561567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7 - 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EJA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dirty="0" smtClean="0"/>
              <a:t>Rousseau </a:t>
            </a:r>
            <a:endParaRPr lang="pt-BR" sz="2400" dirty="0"/>
          </a:p>
          <a:p>
            <a:r>
              <a:rPr lang="pt-BR" sz="2400" b="1" dirty="0"/>
              <a:t>	</a:t>
            </a:r>
            <a:r>
              <a:rPr lang="pt-BR" sz="2400" dirty="0" smtClean="0"/>
              <a:t>Direito ao “segundo nascimento”: </a:t>
            </a:r>
            <a:br>
              <a:rPr lang="pt-BR" sz="2400" dirty="0" smtClean="0"/>
            </a:br>
            <a:r>
              <a:rPr lang="pt-BR" sz="2400" dirty="0" smtClean="0"/>
              <a:t>	o nascimento para a cultura através da escola </a:t>
            </a:r>
            <a:r>
              <a:rPr lang="pt-BR" sz="2400" b="1" dirty="0"/>
              <a:t>	</a:t>
            </a:r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Necessidade</a:t>
            </a:r>
          </a:p>
          <a:p>
            <a:r>
              <a:rPr lang="pt-BR" sz="2400" b="1" dirty="0"/>
              <a:t>	</a:t>
            </a:r>
            <a:r>
              <a:rPr lang="pt-BR" sz="2400" dirty="0" smtClean="0"/>
              <a:t>Projeto específico para EJA</a:t>
            </a:r>
          </a:p>
          <a:p>
            <a:r>
              <a:rPr lang="pt-BR" sz="2400" dirty="0"/>
              <a:t>	</a:t>
            </a:r>
            <a:r>
              <a:rPr lang="pt-BR" sz="2400" b="1" dirty="0" smtClean="0"/>
              <a:t>Formação continuada dos professores</a:t>
            </a:r>
          </a:p>
          <a:p>
            <a:r>
              <a:rPr lang="pt-BR" sz="2400" b="1" dirty="0" smtClean="0"/>
              <a:t>	</a:t>
            </a:r>
            <a:r>
              <a:rPr lang="pt-BR" sz="2400" dirty="0"/>
              <a:t>	</a:t>
            </a:r>
            <a:r>
              <a:rPr lang="pt-BR" sz="2400" dirty="0" smtClean="0"/>
              <a:t>Trabalho contínuo </a:t>
            </a:r>
          </a:p>
          <a:p>
            <a:r>
              <a:rPr lang="pt-BR" sz="2400" dirty="0" smtClean="0"/>
              <a:t>	</a:t>
            </a:r>
            <a:r>
              <a:rPr lang="pt-BR" sz="2400" dirty="0"/>
              <a:t>	</a:t>
            </a:r>
            <a:r>
              <a:rPr lang="pt-BR" sz="2400" dirty="0" smtClean="0"/>
              <a:t>Reuniões pedagógicas</a:t>
            </a:r>
          </a:p>
          <a:p>
            <a:endParaRPr lang="pt-BR" sz="2400" b="1" dirty="0"/>
          </a:p>
          <a:p>
            <a:endParaRPr lang="pt-BR" sz="2400" dirty="0" smtClean="0"/>
          </a:p>
          <a:p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47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7 - 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EJA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dirty="0" smtClean="0"/>
              <a:t>Trabalhos:</a:t>
            </a:r>
          </a:p>
          <a:p>
            <a:r>
              <a:rPr lang="pt-BR" sz="2400" b="1" dirty="0" smtClean="0"/>
              <a:t>	</a:t>
            </a:r>
            <a:r>
              <a:rPr lang="pt-BR" sz="2400" dirty="0" smtClean="0"/>
              <a:t>- parâmetros para o projeto da EJA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conhecer os alunos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pensar o currículo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valorizar a cultura (alunos e local)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relação humanizada professor x aluno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reconhecer a dimensão política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modo de aprendizagem dos adultos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desenvolvimento de autoestima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educação como desenvolvimento pessoal e social</a:t>
            </a:r>
            <a:endParaRPr lang="pt-BR" sz="2400" dirty="0"/>
          </a:p>
          <a:p>
            <a:endParaRPr lang="pt-BR" sz="2400" dirty="0" smtClean="0"/>
          </a:p>
          <a:p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623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7 - 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EJA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dirty="0" smtClean="0"/>
              <a:t>Reuniões:</a:t>
            </a:r>
          </a:p>
          <a:p>
            <a:r>
              <a:rPr lang="pt-BR" sz="2400" b="1" dirty="0" smtClean="0"/>
              <a:t>	</a:t>
            </a:r>
            <a:r>
              <a:rPr lang="pt-BR" sz="2400" dirty="0" smtClean="0"/>
              <a:t>- Horário de Estudos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Compartilhar experiências </a:t>
            </a:r>
          </a:p>
          <a:p>
            <a:endParaRPr lang="pt-BR" sz="2400" dirty="0"/>
          </a:p>
          <a:p>
            <a:r>
              <a:rPr lang="pt-BR" sz="2400" dirty="0" smtClean="0"/>
              <a:t>	- Análise e planejamento de ações </a:t>
            </a:r>
          </a:p>
        </p:txBody>
      </p:sp>
      <p:pic>
        <p:nvPicPr>
          <p:cNvPr id="6" name="Picture 2" descr="C:\Users\BERA\Desktop\Concurso SINPEEM\imagens concurso\cuidadoescol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80" y="4012029"/>
            <a:ext cx="5172135" cy="29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 C.P. e 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Inclusão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2400" b="1" dirty="0" smtClean="0"/>
          </a:p>
          <a:p>
            <a:r>
              <a:rPr lang="pt-BR" sz="2400" dirty="0" smtClean="0"/>
              <a:t>Função integradora da escola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participar no estabelecer padrões sociais de conduta</a:t>
            </a:r>
          </a:p>
          <a:p>
            <a:endParaRPr lang="pt-BR" sz="2400" dirty="0"/>
          </a:p>
          <a:p>
            <a:r>
              <a:rPr lang="pt-BR" sz="2400" dirty="0" smtClean="0"/>
              <a:t>Enxergar no aluno PNE alguém com direitos e deveres, desejos e necessidades, um ser de aprendizagem </a:t>
            </a:r>
          </a:p>
          <a:p>
            <a:endParaRPr lang="pt-BR" sz="2400" dirty="0"/>
          </a:p>
          <a:p>
            <a:r>
              <a:rPr lang="pt-BR" sz="2400" i="1" dirty="0" smtClean="0"/>
              <a:t>Necessidade Educacional Especial </a:t>
            </a:r>
          </a:p>
          <a:p>
            <a:endParaRPr lang="pt-BR" sz="2400" i="1" dirty="0"/>
          </a:p>
          <a:p>
            <a:r>
              <a:rPr lang="pt-BR" sz="2400" dirty="0" smtClean="0"/>
              <a:t>Professor: conhecer sua área + desenvolvimento humano = 			</a:t>
            </a:r>
            <a:r>
              <a:rPr lang="pt-BR" sz="2400" b="1" dirty="0" smtClean="0"/>
              <a:t>MEDIADOR entre o aluno e o meio</a:t>
            </a:r>
          </a:p>
          <a:p>
            <a:endParaRPr lang="pt-BR" sz="2400" b="1" dirty="0"/>
          </a:p>
          <a:p>
            <a:r>
              <a:rPr lang="pt-BR" sz="2400" dirty="0" smtClean="0"/>
              <a:t>Aluno NEE: conteúdo, metodologias, recursos didáticos, avaliação e socialização.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292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 C.P. e 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Inclusão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INCLUSÃO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uma sociedade que considera todos os seus membros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cidadãos legítimos  (Mader)</a:t>
            </a:r>
          </a:p>
          <a:p>
            <a:r>
              <a:rPr lang="pt-BR" sz="2400" dirty="0"/>
              <a:t>	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uma visão de direitos e igualdades aos benefícios da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vida pública e privada</a:t>
            </a:r>
          </a:p>
          <a:p>
            <a:endParaRPr lang="pt-BR" sz="2400" dirty="0"/>
          </a:p>
          <a:p>
            <a:r>
              <a:rPr lang="pt-BR" sz="2400" dirty="0" smtClean="0"/>
              <a:t>	equipes multidisciplinares (psicólogos, fisioterapeutas,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r>
              <a:rPr lang="pt-BR" sz="2400" dirty="0" smtClean="0"/>
              <a:t>	administrar relações interpessoais</a:t>
            </a:r>
          </a:p>
          <a:p>
            <a:endParaRPr lang="pt-BR" sz="2400" dirty="0"/>
          </a:p>
          <a:p>
            <a:r>
              <a:rPr lang="pt-BR" sz="2400" b="1" dirty="0" smtClean="0"/>
              <a:t>	FORMAÇÃO EM SERVIÇO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418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 C.P. e 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Inclusão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Aluno NEE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Desejos e Necessidades de aprender e conviver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Projetos de integração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 smtClean="0"/>
              <a:t>Professores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Compartilhar aulas e registros (critérios de observação!)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Troca de experiências  (fichas de acompanhamento)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Busca de parcerias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Avaliação contínua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7490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C.P. e 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Singularidade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RELATO DE EXPERIÊNCIA PESSOAL </a:t>
            </a:r>
          </a:p>
          <a:p>
            <a:r>
              <a:rPr lang="pt-BR" sz="2400" b="1" dirty="0" smtClean="0"/>
              <a:t>Jung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As experiências são transformadores da vida humana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Não basta viver mas construir sentido para a vida</a:t>
            </a:r>
          </a:p>
          <a:p>
            <a:r>
              <a:rPr lang="pt-BR" sz="2400" b="1" dirty="0" err="1" smtClean="0"/>
              <a:t>Sacristán</a:t>
            </a:r>
            <a:endParaRPr lang="pt-BR" sz="2400" b="1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Aprendizagem relevante: natureza, pessoas e objetos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culturais</a:t>
            </a:r>
          </a:p>
          <a:p>
            <a:r>
              <a:rPr lang="pt-BR" sz="2400" b="1" dirty="0" err="1" smtClean="0"/>
              <a:t>Paín</a:t>
            </a:r>
            <a:endParaRPr lang="pt-BR" sz="2400" b="1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Dois níveis de aprendizagem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lógico - conhecimento transmitido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dramático - significado dele para quem ensina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O jeito de ensinar e aprender vem de conceitos e vivências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989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C.P. e 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Singularidade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RELATO DE EXPERIÊNCIA PESSOAL </a:t>
            </a:r>
          </a:p>
          <a:p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Planejar e registrar não eram suficientes</a:t>
            </a:r>
          </a:p>
          <a:p>
            <a:r>
              <a:rPr lang="pt-BR" sz="2400" dirty="0"/>
              <a:t>	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Resistência a mudanças</a:t>
            </a:r>
          </a:p>
          <a:p>
            <a:endParaRPr lang="pt-BR" sz="2400" dirty="0"/>
          </a:p>
          <a:p>
            <a:r>
              <a:rPr lang="pt-BR" sz="2400" dirty="0" smtClean="0"/>
              <a:t>	Trabalhar a ampliação da consciência do trabalho do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professor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Compromisso com o conteúdo, com o aluno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e com a cultura </a:t>
            </a:r>
          </a:p>
          <a:p>
            <a:r>
              <a:rPr lang="pt-BR" sz="2400" dirty="0"/>
              <a:t>	</a:t>
            </a:r>
          </a:p>
          <a:p>
            <a:r>
              <a:rPr lang="pt-BR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18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/>
          </a:bodyPr>
          <a:lstStyle/>
          <a:p>
            <a:r>
              <a:rPr lang="pt-BR" b="1" dirty="0" smtClean="0"/>
              <a:t>FORMAÇÃO NO CONTEXTO DE TRABAHO</a:t>
            </a:r>
          </a:p>
          <a:p>
            <a:r>
              <a:rPr lang="pt-BR" b="1" dirty="0" smtClean="0"/>
              <a:t>MEDIADOR, DIVERSIDADE</a:t>
            </a:r>
          </a:p>
        </p:txBody>
      </p:sp>
    </p:spTree>
    <p:extLst>
      <p:ext uri="{BB962C8B-B14F-4D97-AF65-F5344CB8AC3E}">
        <p14:creationId xmlns:p14="http://schemas.microsoft.com/office/powerpoint/2010/main" val="2390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37874"/>
              </p:ext>
            </p:extLst>
          </p:nvPr>
        </p:nvGraphicFramePr>
        <p:xfrm>
          <a:off x="457200" y="1052736"/>
          <a:ext cx="7931224" cy="37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COORDENADOR</a:t>
                      </a:r>
                      <a:r>
                        <a:rPr lang="en-US" baseline="0" dirty="0" smtClean="0"/>
                        <a:t> PEDAGÓGICO E A GESTÃO DA ESCOLA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ALMEIDA</a:t>
                      </a:r>
                      <a:r>
                        <a:rPr lang="en-US" sz="2400" b="1" baseline="0" dirty="0" smtClean="0"/>
                        <a:t> e PLACCO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DOMINGUES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FREIRE</a:t>
                      </a:r>
                      <a:endParaRPr lang="pt-BR" sz="24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FUJIKAWA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LIBÂNEO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TARDIF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79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65" y="26369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6129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98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970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59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EIXO TEMÁTICO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1835696" y="2118283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5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err="1" smtClean="0"/>
              <a:t>Laurinda</a:t>
            </a:r>
            <a:r>
              <a:rPr lang="en-US" dirty="0" smtClean="0"/>
              <a:t> R. de ALMEIDA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89806" y="1556792"/>
            <a:ext cx="84627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Graduação Pedagogia, USP 1963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Especialização Orientação Educacional, USP 1964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/>
              <a:t>Especialização Orientação Educacional, </a:t>
            </a:r>
            <a:r>
              <a:rPr lang="pt-BR" sz="2400" dirty="0" smtClean="0"/>
              <a:t>CENAFOR 1974</a:t>
            </a:r>
            <a:endParaRPr lang="pt-BR" sz="2400" dirty="0"/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Mestrado Psicologia da Educação, PUC-SP, 1980 (relacionam.)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Doutorado Psicologia da Educação, PUC-SP, 1992 (</a:t>
            </a:r>
            <a:r>
              <a:rPr lang="pt-BR" sz="2400" dirty="0" err="1" smtClean="0"/>
              <a:t>ens</a:t>
            </a:r>
            <a:r>
              <a:rPr lang="pt-BR" sz="2400" dirty="0" smtClean="0"/>
              <a:t> noturno)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err="1" smtClean="0"/>
              <a:t>Vice-coordenadora</a:t>
            </a:r>
            <a:r>
              <a:rPr lang="pt-BR" sz="2400" dirty="0" smtClean="0"/>
              <a:t> pós Formação Formadores, PUC 2013/2017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Professora “Estado”, Castro Alves, Mackenzie, </a:t>
            </a:r>
            <a:r>
              <a:rPr lang="pt-BR" sz="2400" dirty="0" err="1" smtClean="0"/>
              <a:t>Osv</a:t>
            </a:r>
            <a:r>
              <a:rPr lang="pt-BR" sz="2400" dirty="0" smtClean="0"/>
              <a:t>. Cruz, PUC.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err="1" smtClean="0"/>
              <a:t>Vice-coordenadora</a:t>
            </a:r>
            <a:r>
              <a:rPr lang="pt-BR" sz="2400" dirty="0" smtClean="0"/>
              <a:t> </a:t>
            </a:r>
            <a:r>
              <a:rPr lang="pt-BR" sz="2400" dirty="0"/>
              <a:t>pós </a:t>
            </a:r>
            <a:r>
              <a:rPr lang="pt-BR" sz="2400" dirty="0" smtClean="0"/>
              <a:t>Psicologia da Educação, PUC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Editora da Revista Psicologia da Educação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FORMAÇÃO DE PROFESSORES, WALLON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654112"/>
            <a:ext cx="1477963" cy="22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133725"/>
            <a:ext cx="5048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27984" y="5301208"/>
            <a:ext cx="40989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 MUDOU</a:t>
            </a:r>
          </a:p>
        </p:txBody>
      </p:sp>
    </p:spTree>
    <p:extLst>
      <p:ext uri="{BB962C8B-B14F-4D97-AF65-F5344CB8AC3E}">
        <p14:creationId xmlns:p14="http://schemas.microsoft.com/office/powerpoint/2010/main" val="38442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err="1" smtClean="0"/>
              <a:t>Isaneide</a:t>
            </a:r>
            <a:r>
              <a:rPr lang="en-US" dirty="0" smtClean="0"/>
              <a:t> DOMINGUES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89806" y="1556792"/>
            <a:ext cx="84627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Graduação Letras, </a:t>
            </a:r>
            <a:r>
              <a:rPr lang="pt-BR" sz="2400" dirty="0" err="1" smtClean="0"/>
              <a:t>UniCID</a:t>
            </a:r>
            <a:r>
              <a:rPr lang="pt-BR" sz="2400" dirty="0" smtClean="0"/>
              <a:t> 1988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Graduação Pedagogia, Carlos Pasquale, 1992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Especialização Língua Portuguesa, 1996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Especialização em Psicopedagogia, </a:t>
            </a:r>
            <a:r>
              <a:rPr lang="pt-BR" sz="2400" dirty="0" err="1" smtClean="0"/>
              <a:t>UniSant’ana</a:t>
            </a:r>
            <a:r>
              <a:rPr lang="pt-BR" sz="2400" dirty="0" smtClean="0"/>
              <a:t>, 1999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Mestrado </a:t>
            </a:r>
            <a:r>
              <a:rPr lang="pt-BR" sz="2400" dirty="0"/>
              <a:t>em </a:t>
            </a:r>
            <a:r>
              <a:rPr lang="pt-BR" sz="2400" dirty="0" smtClean="0"/>
              <a:t>Educação, USP, 2004 (profissionalização docente)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Doutorado em Educação, USP, 2009 (CP e formação contínua)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Professora educação básica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Coordenadora pedagógica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/>
              <a:t>SME, Professora UNICID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Formação contínua de professores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249" y="4127521"/>
            <a:ext cx="1840751" cy="2745952"/>
          </a:xfrm>
          <a:prstGeom prst="rect">
            <a:avLst/>
          </a:prstGeom>
        </p:spPr>
      </p:pic>
      <p:pic>
        <p:nvPicPr>
          <p:cNvPr id="5122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456928" cy="15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Três capítulos</a:t>
            </a:r>
          </a:p>
          <a:p>
            <a:endParaRPr lang="pt-BR" sz="2400" b="1" dirty="0" smtClean="0"/>
          </a:p>
          <a:p>
            <a:r>
              <a:rPr lang="pt-BR" sz="2400" dirty="0" smtClean="0"/>
              <a:t>	- Necessidades formativas do coordenador</a:t>
            </a:r>
          </a:p>
          <a:p>
            <a:endParaRPr lang="pt-BR" sz="2400" dirty="0"/>
          </a:p>
          <a:p>
            <a:r>
              <a:rPr lang="pt-BR" sz="2400" dirty="0" smtClean="0"/>
              <a:t>	- Importância do Projeto Político-Pedagógico</a:t>
            </a:r>
          </a:p>
          <a:p>
            <a:endParaRPr lang="pt-BR" sz="2400" dirty="0"/>
          </a:p>
          <a:p>
            <a:r>
              <a:rPr lang="pt-BR" sz="2400" dirty="0" smtClean="0"/>
              <a:t>	- Práticas profissionais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Na escola</a:t>
            </a:r>
          </a:p>
          <a:p>
            <a:endParaRPr lang="pt-BR" sz="2400" b="1" dirty="0" smtClean="0"/>
          </a:p>
          <a:p>
            <a:r>
              <a:rPr lang="pt-BR" sz="2400" dirty="0" smtClean="0"/>
              <a:t>Formação do aluno</a:t>
            </a:r>
          </a:p>
          <a:p>
            <a:endParaRPr lang="pt-BR" sz="2400" dirty="0" smtClean="0"/>
          </a:p>
          <a:p>
            <a:r>
              <a:rPr lang="pt-BR" sz="2400" dirty="0" smtClean="0"/>
              <a:t>Aparecem as dificuldades de ensino e aprendizagem</a:t>
            </a:r>
          </a:p>
          <a:p>
            <a:endParaRPr lang="pt-BR" sz="2400" dirty="0" smtClean="0"/>
          </a:p>
          <a:p>
            <a:r>
              <a:rPr lang="pt-BR" sz="2400" dirty="0" smtClean="0"/>
              <a:t>Prática e troca de experiências</a:t>
            </a:r>
          </a:p>
          <a:p>
            <a:endParaRPr lang="pt-BR" sz="2400" dirty="0" smtClean="0"/>
          </a:p>
          <a:p>
            <a:r>
              <a:rPr lang="pt-BR" sz="2400" dirty="0" smtClean="0"/>
              <a:t>Importância da reflexão sobre a prática e produção do saber. </a:t>
            </a:r>
          </a:p>
          <a:p>
            <a:endParaRPr lang="pt-BR" sz="2400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Papel do Coordenador</a:t>
            </a:r>
          </a:p>
          <a:p>
            <a:endParaRPr lang="pt-B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Responder pelas atividades pedagógicas da escola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Acompanhar as atividades de sala de aula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Supervisionar a elaboração de projetos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Discutir o PPP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Prestar assistência ao professor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Coordenar reuniões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Organizar as turmas</a:t>
            </a:r>
            <a:r>
              <a:rPr lang="pt-BR" sz="2400" dirty="0"/>
              <a:t> </a:t>
            </a:r>
            <a:r>
              <a:rPr lang="pt-BR" sz="2400" dirty="0" smtClean="0"/>
              <a:t>e os processos de avaliação  (</a:t>
            </a:r>
            <a:r>
              <a:rPr lang="pt-BR" sz="2400" dirty="0" err="1" smtClean="0"/>
              <a:t>doc</a:t>
            </a:r>
            <a:r>
              <a:rPr lang="pt-BR" sz="2400" dirty="0" smtClean="0"/>
              <a:t>/</a:t>
            </a:r>
            <a:r>
              <a:rPr lang="pt-BR" sz="2400" dirty="0" err="1" smtClean="0"/>
              <a:t>disc</a:t>
            </a:r>
            <a:r>
              <a:rPr lang="pt-BR" sz="2400" dirty="0" smtClean="0"/>
              <a:t>/</a:t>
            </a:r>
            <a:r>
              <a:rPr lang="pt-BR" sz="2400" dirty="0" err="1" smtClean="0"/>
              <a:t>esc</a:t>
            </a:r>
            <a:r>
              <a:rPr lang="pt-BR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Atender pais e alunos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Coordenar as ações de formação contínua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dirty="0" smtClean="0"/>
              <a:t>Condição mínima de tempo e lugar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Competências do Coordenador Pedagógico</a:t>
            </a:r>
          </a:p>
          <a:p>
            <a:endParaRPr lang="pt-BR" sz="2400" b="1" dirty="0" smtClean="0"/>
          </a:p>
        </p:txBody>
      </p:sp>
      <p:pic>
        <p:nvPicPr>
          <p:cNvPr id="5" name="Picture 6" descr="CaracterÃ­sticas do bom coordenador. IlustraÃ§Ã£o: Mario Kan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200800" cy="36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444208" y="5570493"/>
            <a:ext cx="2415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Ilustração: Mario </a:t>
            </a:r>
            <a:r>
              <a:rPr lang="pt-BR" dirty="0" err="1" smtClean="0"/>
              <a:t>Kanno</a:t>
            </a:r>
            <a:endParaRPr lang="pt-BR" dirty="0"/>
          </a:p>
          <a:p>
            <a:r>
              <a:rPr lang="pt-BR" dirty="0"/>
              <a:t>Gestaoescolar.org.br</a:t>
            </a:r>
          </a:p>
        </p:txBody>
      </p:sp>
    </p:spTree>
    <p:extLst>
      <p:ext uri="{BB962C8B-B14F-4D97-AF65-F5344CB8AC3E}">
        <p14:creationId xmlns:p14="http://schemas.microsoft.com/office/powerpoint/2010/main" val="3089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1.1 Uma trajetória profissional em construção</a:t>
            </a:r>
          </a:p>
          <a:p>
            <a:endParaRPr lang="pt-BR" sz="2400" b="1" dirty="0" smtClean="0"/>
          </a:p>
          <a:p>
            <a:r>
              <a:rPr lang="pt-BR" sz="2400" dirty="0" smtClean="0"/>
              <a:t>		Mestre-escola (séc. XII)</a:t>
            </a:r>
          </a:p>
          <a:p>
            <a:r>
              <a:rPr lang="pt-BR" sz="2400" dirty="0" smtClean="0"/>
              <a:t>		Inspetor escolar público (séc. XVIII)</a:t>
            </a:r>
          </a:p>
          <a:p>
            <a:r>
              <a:rPr lang="pt-BR" sz="2400" dirty="0" smtClean="0"/>
              <a:t>		Inspetor de distrito (1868, SP)</a:t>
            </a:r>
          </a:p>
          <a:p>
            <a:r>
              <a:rPr lang="pt-BR" sz="2400" dirty="0" smtClean="0"/>
              <a:t>		Inspetor escolar (1889)</a:t>
            </a:r>
          </a:p>
          <a:p>
            <a:r>
              <a:rPr lang="pt-BR" sz="2400" dirty="0" smtClean="0"/>
              <a:t>		Inspetor escolar (1941)</a:t>
            </a:r>
          </a:p>
          <a:p>
            <a:r>
              <a:rPr lang="pt-BR" sz="2400" dirty="0" smtClean="0"/>
              <a:t>		</a:t>
            </a:r>
          </a:p>
          <a:p>
            <a:r>
              <a:rPr lang="pt-BR" sz="2400" dirty="0" smtClean="0"/>
              <a:t>Anos 1950-1960</a:t>
            </a:r>
          </a:p>
          <a:p>
            <a:r>
              <a:rPr lang="pt-BR" sz="2400" dirty="0" smtClean="0"/>
              <a:t>		formação em serviço para falhas de formação</a:t>
            </a:r>
          </a:p>
          <a:p>
            <a:r>
              <a:rPr lang="pt-BR" sz="2400" dirty="0" smtClean="0"/>
              <a:t>		Habilitação Supervisão Escolar </a:t>
            </a:r>
          </a:p>
          <a:p>
            <a:r>
              <a:rPr lang="pt-BR" sz="2400" dirty="0" smtClean="0"/>
              <a:t>	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57308" y="5847589"/>
            <a:ext cx="394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Sobreposição supervisão e coordenação</a:t>
            </a:r>
          </a:p>
        </p:txBody>
      </p:sp>
    </p:spTree>
    <p:extLst>
      <p:ext uri="{BB962C8B-B14F-4D97-AF65-F5344CB8AC3E}">
        <p14:creationId xmlns:p14="http://schemas.microsoft.com/office/powerpoint/2010/main" val="1732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1.1 - Uma trajetória profissional em construção</a:t>
            </a:r>
          </a:p>
          <a:p>
            <a:endParaRPr lang="pt-BR" sz="2400" b="1" dirty="0" smtClean="0"/>
          </a:p>
          <a:p>
            <a:r>
              <a:rPr lang="pt-BR" sz="2400" dirty="0" smtClean="0"/>
              <a:t>Sobreposição entre supervisão e coordenação </a:t>
            </a:r>
          </a:p>
          <a:p>
            <a:endParaRPr lang="pt-BR" sz="2400" dirty="0"/>
          </a:p>
          <a:p>
            <a:r>
              <a:rPr lang="pt-BR" sz="2400" dirty="0" smtClean="0"/>
              <a:t>	Supervisão: articulação entre administrativo e pedagógico</a:t>
            </a:r>
          </a:p>
          <a:p>
            <a:r>
              <a:rPr lang="pt-BR" sz="2400" dirty="0" smtClean="0"/>
              <a:t>	Coordenação: organizador do aprendizado dos alunos</a:t>
            </a:r>
          </a:p>
          <a:p>
            <a:endParaRPr lang="pt-BR" sz="2400" dirty="0"/>
          </a:p>
          <a:p>
            <a:r>
              <a:rPr lang="pt-BR" sz="2400" dirty="0" smtClean="0"/>
              <a:t>	ambos: acompanhamento da ação pedagógica docente</a:t>
            </a:r>
          </a:p>
          <a:p>
            <a:endParaRPr lang="pt-BR" sz="2400" dirty="0"/>
          </a:p>
          <a:p>
            <a:r>
              <a:rPr lang="pt-BR" sz="2400" dirty="0" smtClean="0"/>
              <a:t>SP 1985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assistente pedagógico + orientador educacional = 					coordenador pedagógico</a:t>
            </a:r>
          </a:p>
          <a:p>
            <a:endParaRPr lang="pt-BR" sz="2400" dirty="0"/>
          </a:p>
          <a:p>
            <a:r>
              <a:rPr lang="pt-BR" sz="2400" dirty="0" smtClean="0"/>
              <a:t>Em escolas particulares não precisa nem ser pedagogo. </a:t>
            </a:r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1.1 - Uma trajetória profissional em construção</a:t>
            </a:r>
          </a:p>
          <a:p>
            <a:endParaRPr lang="pt-BR" sz="2400" b="1" dirty="0" smtClean="0"/>
          </a:p>
          <a:p>
            <a:r>
              <a:rPr lang="pt-BR" sz="2400" dirty="0" smtClean="0"/>
              <a:t>Discurso do </a:t>
            </a:r>
            <a:r>
              <a:rPr lang="pt-BR" sz="2400" i="1" dirty="0" smtClean="0"/>
              <a:t>professor reflexivo</a:t>
            </a:r>
          </a:p>
          <a:p>
            <a:endParaRPr lang="pt-BR" sz="2400" i="1" dirty="0"/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protagonismo do professor</a:t>
            </a: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isenção do Estado da responsabilidade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formação contínua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1.2 - Pedagogia e Formação Inicial</a:t>
            </a:r>
          </a:p>
          <a:p>
            <a:endParaRPr lang="pt-BR" sz="2400" b="1" dirty="0" smtClean="0"/>
          </a:p>
          <a:p>
            <a:r>
              <a:rPr lang="pt-BR" sz="2400" dirty="0" smtClean="0"/>
              <a:t>Pedagogia é uma formação que diz que prepara para</a:t>
            </a:r>
          </a:p>
          <a:p>
            <a:pPr lvl="7"/>
            <a:r>
              <a:rPr lang="pt-BR" sz="2400" dirty="0" smtClean="0"/>
              <a:t>professor</a:t>
            </a:r>
          </a:p>
          <a:p>
            <a:pPr lvl="7"/>
            <a:r>
              <a:rPr lang="pt-BR" sz="2400" dirty="0" smtClean="0"/>
              <a:t>pesquisador</a:t>
            </a:r>
          </a:p>
          <a:p>
            <a:pPr lvl="7"/>
            <a:r>
              <a:rPr lang="pt-BR" sz="2400" dirty="0" smtClean="0"/>
              <a:t>movimentos sociais</a:t>
            </a:r>
          </a:p>
          <a:p>
            <a:pPr lvl="7"/>
            <a:r>
              <a:rPr lang="pt-BR" sz="2400" dirty="0" smtClean="0"/>
              <a:t>mídia</a:t>
            </a:r>
          </a:p>
          <a:p>
            <a:pPr lvl="7"/>
            <a:r>
              <a:rPr lang="pt-BR" sz="2400" dirty="0" smtClean="0"/>
              <a:t>saúde e assistência social</a:t>
            </a:r>
          </a:p>
          <a:p>
            <a:pPr lvl="7"/>
            <a:r>
              <a:rPr lang="pt-BR" sz="2400" dirty="0" smtClean="0"/>
              <a:t>empresas</a:t>
            </a:r>
          </a:p>
          <a:p>
            <a:pPr lvl="7"/>
            <a:r>
              <a:rPr lang="pt-BR" sz="2400" dirty="0" smtClean="0"/>
              <a:t>sindicatos</a:t>
            </a:r>
          </a:p>
          <a:p>
            <a:pPr lvl="7"/>
            <a:r>
              <a:rPr lang="pt-BR" sz="2400" dirty="0" smtClean="0"/>
              <a:t>...</a:t>
            </a:r>
          </a:p>
          <a:p>
            <a:pPr algn="ctr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formação não fornece embasamento para a sua prática. </a:t>
            </a:r>
            <a:r>
              <a:rPr lang="pt-BR" sz="2400" dirty="0" smtClean="0"/>
              <a:t>(</a:t>
            </a:r>
            <a:r>
              <a:rPr lang="pt-BR" sz="2400" dirty="0" err="1" smtClean="0"/>
              <a:t>Christov</a:t>
            </a:r>
            <a:r>
              <a:rPr lang="pt-BR" sz="2400" dirty="0" smtClean="0"/>
              <a:t>)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Vera M.N.S. PLACCO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89806" y="1556792"/>
            <a:ext cx="84627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Graduação Pedagogia, USP 1967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Mestrado </a:t>
            </a:r>
            <a:r>
              <a:rPr lang="pt-BR" sz="2400" dirty="0"/>
              <a:t>em </a:t>
            </a:r>
            <a:r>
              <a:rPr lang="pt-BR" sz="2400" dirty="0" smtClean="0"/>
              <a:t>Psicologia da Educação, PUC-SP, 1978 (relacionamento)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Doutorado em Psicologia da Educação, PUC-SP, 1992</a:t>
            </a:r>
            <a:br>
              <a:rPr lang="pt-BR" sz="2400" dirty="0" smtClean="0"/>
            </a:br>
            <a:r>
              <a:rPr lang="pt-BR" sz="2400" dirty="0" smtClean="0"/>
              <a:t>(ensino noturno)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Pós-</a:t>
            </a:r>
            <a:r>
              <a:rPr lang="pt-BR" sz="2400" dirty="0" err="1" smtClean="0"/>
              <a:t>doc</a:t>
            </a:r>
            <a:r>
              <a:rPr lang="pt-BR" sz="2400" dirty="0" smtClean="0"/>
              <a:t> Psicologia Social, França, 1996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Formação continuada em </a:t>
            </a:r>
            <a:r>
              <a:rPr lang="pt-BR" sz="2400" dirty="0" err="1" smtClean="0"/>
              <a:t>EaD</a:t>
            </a:r>
            <a:r>
              <a:rPr lang="pt-BR" sz="2400" dirty="0" smtClean="0"/>
              <a:t>, PUC, 2008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Professora curso pós Formação Formadores, PUC-SP 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FORMAÇÃO DE PROFESSORES, ROGERS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CONTEXTO, ESCOLA DO SÉCULO XXI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4654112"/>
            <a:ext cx="1477963" cy="22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46385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2 - Pedagogia e Formação Inicial</a:t>
            </a:r>
          </a:p>
          <a:p>
            <a:endParaRPr lang="pt-BR" sz="2400" b="1" dirty="0" smtClean="0"/>
          </a:p>
          <a:p>
            <a:r>
              <a:rPr lang="pt-BR" sz="2400" dirty="0" err="1" smtClean="0"/>
              <a:t>Libâneo</a:t>
            </a:r>
            <a:r>
              <a:rPr lang="pt-BR" sz="2400" dirty="0" smtClean="0"/>
              <a:t>:  o coordenador pedagógico</a:t>
            </a:r>
          </a:p>
          <a:p>
            <a:endParaRPr lang="pt-BR" sz="2400" dirty="0"/>
          </a:p>
          <a:p>
            <a:r>
              <a:rPr lang="pt-BR" sz="2400" dirty="0" smtClean="0"/>
              <a:t>	- assegura a integração e articulação pedagógico-didático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formula e acompanha o projeto educacional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dá assistência aos professores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promove a reflexão sobre a prática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elabora avaliação dos processos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promove atividades de formação continuada</a:t>
            </a:r>
          </a:p>
          <a:p>
            <a:endParaRPr lang="pt-BR" sz="2400" dirty="0"/>
          </a:p>
          <a:p>
            <a:pPr algn="ctr"/>
            <a:r>
              <a:rPr lang="pt-BR" sz="2400" dirty="0" smtClean="0"/>
              <a:t>Ou se forma um bom professor, um bom gestor ou um bom coordenador.  Não tem como formar tudo-em-um.</a:t>
            </a:r>
          </a:p>
          <a:p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1.2 - Pedagogia e Formação Inicial</a:t>
            </a:r>
          </a:p>
          <a:p>
            <a:endParaRPr lang="pt-BR" sz="2400" b="1" dirty="0" smtClean="0"/>
          </a:p>
          <a:p>
            <a:r>
              <a:rPr lang="pt-BR" sz="2400" dirty="0" err="1" smtClean="0"/>
              <a:t>Libâneo</a:t>
            </a:r>
            <a:r>
              <a:rPr lang="pt-BR" sz="2400" dirty="0" smtClean="0"/>
              <a:t>:  o coordenador pedagógico</a:t>
            </a:r>
          </a:p>
          <a:p>
            <a:r>
              <a:rPr lang="pt-BR" sz="2400" dirty="0" smtClean="0"/>
              <a:t>	- assegura a integração e articulação pedagógico-didático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formula e acompanha o projeto educacional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dá assistência aos professores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promove a reflexão sobre a prática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elabora avaliação dos processos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promove atividades de formação continuada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está entre orientação e supervisão (nem uma nem outra)</a:t>
            </a:r>
          </a:p>
          <a:p>
            <a:endParaRPr lang="pt-BR" sz="2400" dirty="0"/>
          </a:p>
          <a:p>
            <a:pPr algn="ctr"/>
            <a:r>
              <a:rPr lang="pt-BR" sz="2400" dirty="0" smtClean="0"/>
              <a:t>Ou se forma um bom professor, um bom gestor ou um bom coordenador.  Não tem como formar tudo-em-um.</a:t>
            </a:r>
          </a:p>
          <a:p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478" y="1143000"/>
            <a:ext cx="4550330" cy="40141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40768"/>
            <a:ext cx="874846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1.3 - Um emaranhado de experiências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000" dirty="0" smtClean="0"/>
              <a:t>1   Formação inicial do coordenador</a:t>
            </a:r>
          </a:p>
          <a:p>
            <a:r>
              <a:rPr lang="pt-BR" sz="2000" dirty="0" smtClean="0"/>
              <a:t>2   Tempo na profissão e na escola</a:t>
            </a:r>
          </a:p>
          <a:p>
            <a:r>
              <a:rPr lang="pt-BR" sz="2000" dirty="0" smtClean="0"/>
              <a:t>3   Busca profissional</a:t>
            </a:r>
          </a:p>
          <a:p>
            <a:r>
              <a:rPr lang="pt-BR" sz="2000" dirty="0" smtClean="0"/>
              <a:t>4   Outros cursos/pós-graduação</a:t>
            </a:r>
          </a:p>
          <a:p>
            <a:r>
              <a:rPr lang="pt-BR" sz="2000" dirty="0" smtClean="0"/>
              <a:t>5   Outras experiências profissionais</a:t>
            </a:r>
          </a:p>
          <a:p>
            <a:r>
              <a:rPr lang="pt-BR" sz="2000" dirty="0" smtClean="0"/>
              <a:t>6   Estágio</a:t>
            </a:r>
          </a:p>
          <a:p>
            <a:r>
              <a:rPr lang="pt-BR" sz="2000" dirty="0" smtClean="0"/>
              <a:t>7   Conhecimentos experienciais</a:t>
            </a:r>
          </a:p>
          <a:p>
            <a:r>
              <a:rPr lang="pt-BR" sz="2000" dirty="0" smtClean="0"/>
              <a:t>8   Troca de experiência</a:t>
            </a:r>
          </a:p>
          <a:p>
            <a:r>
              <a:rPr lang="pt-BR" sz="2000" dirty="0" smtClean="0"/>
              <a:t>9   Formação contínua, socialização profissional, leituras</a:t>
            </a:r>
          </a:p>
          <a:p>
            <a:r>
              <a:rPr lang="pt-BR" sz="2000" dirty="0" smtClean="0"/>
              <a:t>10 Acompanhamento do PPP da escola</a:t>
            </a:r>
          </a:p>
          <a:p>
            <a:r>
              <a:rPr lang="pt-BR" sz="2000" dirty="0" smtClean="0"/>
              <a:t>11 Expectativas em relação à coordenação</a:t>
            </a:r>
          </a:p>
          <a:p>
            <a:r>
              <a:rPr lang="pt-BR" sz="2000" dirty="0" smtClean="0"/>
              <a:t>12 Atribuições do CP e formação do docente na escola</a:t>
            </a:r>
          </a:p>
          <a:p>
            <a:r>
              <a:rPr lang="pt-BR" sz="2000" dirty="0" smtClean="0"/>
              <a:t>13 Ser coordenador pedagógico</a:t>
            </a:r>
            <a:endParaRPr lang="pt-BR" sz="2000" b="1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1.4 - Iniciação Profissional</a:t>
            </a:r>
          </a:p>
          <a:p>
            <a:endParaRPr lang="pt-BR" sz="2400" b="1" dirty="0" smtClean="0"/>
          </a:p>
          <a:p>
            <a:r>
              <a:rPr lang="pt-BR" sz="2400" dirty="0" smtClean="0"/>
              <a:t>Formação docente não é suficiente</a:t>
            </a:r>
          </a:p>
          <a:p>
            <a:r>
              <a:rPr lang="pt-BR" sz="2400" dirty="0" smtClean="0"/>
              <a:t>Troca de experiência com pares é fundamental</a:t>
            </a:r>
          </a:p>
          <a:p>
            <a:endParaRPr lang="pt-BR" sz="2400" dirty="0"/>
          </a:p>
          <a:p>
            <a:r>
              <a:rPr lang="pt-BR" sz="2400" dirty="0" smtClean="0"/>
              <a:t>Influi: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insegurança e medo de nova função e novas demandas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a realidade complexa da escola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experiência em público diverso do novo.</a:t>
            </a:r>
          </a:p>
          <a:p>
            <a:r>
              <a:rPr lang="pt-BR" sz="2400" dirty="0" smtClean="0"/>
              <a:t>	- acolhimento recebido na escola</a:t>
            </a:r>
          </a:p>
          <a:p>
            <a:endParaRPr lang="pt-BR" sz="2400" dirty="0"/>
          </a:p>
          <a:p>
            <a:r>
              <a:rPr lang="pt-BR" sz="2400" dirty="0" smtClean="0"/>
              <a:t>Aprender novas normas, valores e condutas - cultura da escola</a:t>
            </a:r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2 - Escola, CP e formação</a:t>
            </a:r>
          </a:p>
          <a:p>
            <a:endParaRPr lang="pt-BR" sz="2400" b="1" dirty="0"/>
          </a:p>
          <a:p>
            <a:r>
              <a:rPr lang="pt-BR" sz="2400" b="1" dirty="0" smtClean="0"/>
              <a:t>2.1 Competência formadora</a:t>
            </a:r>
          </a:p>
          <a:p>
            <a:endParaRPr lang="pt-BR" sz="2400" b="1" dirty="0" smtClean="0"/>
          </a:p>
          <a:p>
            <a:r>
              <a:rPr lang="pt-BR" sz="2400" dirty="0" err="1" smtClean="0"/>
              <a:t>Nóvoa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Cinco fases formadora dos professores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experiência como aluno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formação inicial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estágio supervisionado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primeiros anos na profissão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formação continuada</a:t>
            </a:r>
          </a:p>
          <a:p>
            <a:endParaRPr lang="pt-BR" sz="2400" dirty="0"/>
          </a:p>
          <a:p>
            <a:pPr algn="ctr"/>
            <a:r>
              <a:rPr lang="pt-BR" sz="2400" b="1" dirty="0" smtClean="0"/>
              <a:t>É na escola que os professores aprendem sua profissão. </a:t>
            </a:r>
            <a:endParaRPr lang="pt-BR" sz="2400" b="1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2.1 Competência formadora</a:t>
            </a:r>
          </a:p>
          <a:p>
            <a:endParaRPr lang="pt-BR" sz="2400" b="1" dirty="0" smtClean="0"/>
          </a:p>
          <a:p>
            <a:r>
              <a:rPr lang="pt-BR" sz="2400" dirty="0" smtClean="0"/>
              <a:t>Se é na escola que os problemas surgem, é nela que devem ser trabalhados.</a:t>
            </a:r>
          </a:p>
          <a:p>
            <a:endParaRPr lang="pt-BR" sz="2400" dirty="0" smtClean="0"/>
          </a:p>
          <a:p>
            <a:r>
              <a:rPr lang="pt-BR" sz="2400" dirty="0" smtClean="0"/>
              <a:t>Depende (Marcelo Garcia):</a:t>
            </a:r>
          </a:p>
          <a:p>
            <a:r>
              <a:rPr lang="pt-BR" sz="2400" dirty="0" smtClean="0"/>
              <a:t>	- liderança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clima relacional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cultura grupal e do entorno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professores e seu comprometimento com melhoria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- natureza da formação (reflexiva, dinâmica e sensível ao 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   contexto)</a:t>
            </a:r>
          </a:p>
          <a:p>
            <a:endParaRPr lang="pt-BR" sz="2400" dirty="0"/>
          </a:p>
          <a:p>
            <a:r>
              <a:rPr lang="pt-BR" sz="2400" b="1" dirty="0" smtClean="0"/>
              <a:t>Papel do coordenador. 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2.1 Competência formadora</a:t>
            </a:r>
          </a:p>
          <a:p>
            <a:endParaRPr lang="pt-BR" sz="2400" b="1" dirty="0" smtClean="0"/>
          </a:p>
          <a:p>
            <a:r>
              <a:rPr lang="pt-BR" sz="2400" dirty="0" smtClean="0"/>
              <a:t>Canário</a:t>
            </a:r>
          </a:p>
          <a:p>
            <a:r>
              <a:rPr lang="pt-BR" sz="2400" dirty="0" smtClean="0"/>
              <a:t>A troca de experiências (socialização profissional) é a base</a:t>
            </a:r>
          </a:p>
          <a:p>
            <a:endParaRPr lang="pt-BR" sz="2400" dirty="0"/>
          </a:p>
          <a:p>
            <a:r>
              <a:rPr lang="pt-BR" sz="2400" dirty="0" smtClean="0"/>
              <a:t>Marcelo Garcia</a:t>
            </a:r>
          </a:p>
          <a:p>
            <a:r>
              <a:rPr lang="pt-BR" sz="2400" dirty="0" smtClean="0"/>
              <a:t>Melhor quando os professores mesmos indicam e planejam junto</a:t>
            </a:r>
          </a:p>
          <a:p>
            <a:endParaRPr lang="pt-BR" sz="2400" dirty="0"/>
          </a:p>
          <a:p>
            <a:r>
              <a:rPr lang="pt-BR" sz="2400" dirty="0" err="1" smtClean="0"/>
              <a:t>Fusari</a:t>
            </a:r>
            <a:endParaRPr lang="pt-BR" sz="2400" dirty="0" smtClean="0"/>
          </a:p>
          <a:p>
            <a:r>
              <a:rPr lang="pt-BR" sz="2400" dirty="0" smtClean="0"/>
              <a:t>Condições objetivas e subjetivas de trabalho</a:t>
            </a:r>
          </a:p>
          <a:p>
            <a:endParaRPr lang="pt-BR" sz="2400" dirty="0"/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deve assumir-se como profissional crítico-reflexivo</a:t>
            </a:r>
          </a:p>
          <a:p>
            <a:r>
              <a:rPr lang="pt-BR" sz="2400" dirty="0"/>
              <a:t>	</a:t>
            </a:r>
            <a:endParaRPr lang="pt-BR" sz="2400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40768"/>
            <a:ext cx="8748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2.1 Competência formadora - Estrutura da formação contínua</a:t>
            </a:r>
          </a:p>
          <a:p>
            <a:endParaRPr lang="pt-BR" sz="2400" b="1" dirty="0" smtClean="0"/>
          </a:p>
          <a:p>
            <a:endParaRPr lang="pt-BR" sz="2400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70904770"/>
              </p:ext>
            </p:extLst>
          </p:nvPr>
        </p:nvGraphicFramePr>
        <p:xfrm>
          <a:off x="882353" y="1895843"/>
          <a:ext cx="7542584" cy="47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tângulo 9"/>
          <p:cNvSpPr/>
          <p:nvPr/>
        </p:nvSpPr>
        <p:spPr>
          <a:xfrm>
            <a:off x="20026" y="60212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mais: materiais, liderança comprometida, internet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718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2.2 PPP 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ARTICULAÇÃO	</a:t>
            </a:r>
          </a:p>
          <a:p>
            <a:endParaRPr lang="pt-BR" sz="2400" b="1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38737061"/>
              </p:ext>
            </p:extLst>
          </p:nvPr>
        </p:nvGraphicFramePr>
        <p:xfrm>
          <a:off x="2081807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305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2.2 PPP - Relação entre CP e PPP</a:t>
            </a:r>
          </a:p>
          <a:p>
            <a:endParaRPr lang="pt-BR" sz="2400" b="1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4590827"/>
              </p:ext>
            </p:extLst>
          </p:nvPr>
        </p:nvGraphicFramePr>
        <p:xfrm>
          <a:off x="557808" y="1844824"/>
          <a:ext cx="823239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tângulo 4"/>
          <p:cNvSpPr/>
          <p:nvPr/>
        </p:nvSpPr>
        <p:spPr>
          <a:xfrm>
            <a:off x="557806" y="5805264"/>
            <a:ext cx="8232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Peculiaridades de cada escola estão ligadas à história delas e das pessoas que por elas passaram.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079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428625" y="1381125"/>
            <a:ext cx="82867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 dirty="0" smtClean="0"/>
              <a:t>Escolas Experimentais dos anos 1960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Colégio de </a:t>
            </a:r>
            <a:r>
              <a:rPr lang="pt-BR" sz="2400" dirty="0" err="1" smtClean="0"/>
              <a:t>Apicação</a:t>
            </a:r>
            <a:r>
              <a:rPr lang="pt-BR" sz="2400" dirty="0" smtClean="0"/>
              <a:t> da USP</a:t>
            </a:r>
          </a:p>
          <a:p>
            <a:pPr lvl="1"/>
            <a:r>
              <a:rPr lang="pt-BR" sz="2400" dirty="0" smtClean="0"/>
              <a:t>Ginásios Vocacionais</a:t>
            </a:r>
          </a:p>
          <a:p>
            <a:pPr lvl="1"/>
            <a:r>
              <a:rPr lang="pt-BR" sz="2400" dirty="0" smtClean="0"/>
              <a:t>Ginásio Experimental da Lapa</a:t>
            </a:r>
          </a:p>
          <a:p>
            <a:pPr lvl="1"/>
            <a:r>
              <a:rPr lang="pt-BR" sz="2400" dirty="0" smtClean="0"/>
              <a:t>Coordenação de Ensino Técnico (Orientador Educacional)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Justiça, solidariedade, participação coletiva.</a:t>
            </a:r>
          </a:p>
          <a:p>
            <a:pPr lvl="1"/>
            <a:r>
              <a:rPr lang="pt-BR" sz="2400" dirty="0" smtClean="0"/>
              <a:t>Laboratórios de Metodologias </a:t>
            </a:r>
            <a:endParaRPr lang="pt-BR" sz="2400" dirty="0"/>
          </a:p>
          <a:p>
            <a:pPr lvl="1"/>
            <a:endParaRPr lang="pt-BR" sz="2400" dirty="0" smtClean="0"/>
          </a:p>
          <a:p>
            <a:pPr lvl="1"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seu aluno leva de você quando ele sai daqui?”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2.2 PPP</a:t>
            </a:r>
          </a:p>
          <a:p>
            <a:endParaRPr lang="pt-BR" sz="2400" b="1" dirty="0" smtClean="0"/>
          </a:p>
          <a:p>
            <a:r>
              <a:rPr lang="pt-BR" sz="2400" dirty="0" err="1" smtClean="0"/>
              <a:t>Nóvoa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Dois pilares da formação na escola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professor enquanto pessoa  e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	escola enquanto organização</a:t>
            </a:r>
          </a:p>
          <a:p>
            <a:endParaRPr lang="pt-BR" sz="2400" dirty="0" smtClean="0"/>
          </a:p>
          <a:p>
            <a:r>
              <a:rPr lang="pt-BR" sz="2400" dirty="0" smtClean="0"/>
              <a:t>Viver </a:t>
            </a:r>
            <a:r>
              <a:rPr lang="pt-BR" sz="2400" dirty="0"/>
              <a:t>juntos num espaço público e político, como cidadãos, significa usar a “relativa autonomia” em favor da vontade e da necessidade da coletividade.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O PPP é a carta de intenções da escola</a:t>
            </a:r>
          </a:p>
          <a:p>
            <a:r>
              <a:rPr lang="pt-BR" sz="2400" dirty="0" smtClean="0"/>
              <a:t>Autonomia não é soberania.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354589" y="1426698"/>
            <a:ext cx="6830355" cy="53955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2.3 Política Pública - São Paulo</a:t>
            </a:r>
          </a:p>
          <a:p>
            <a:endParaRPr lang="pt-BR" sz="2400" b="1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2.3 Política Pública</a:t>
            </a:r>
          </a:p>
          <a:p>
            <a:endParaRPr lang="pt-BR" sz="2400" b="1" dirty="0" smtClean="0"/>
          </a:p>
          <a:p>
            <a:r>
              <a:rPr lang="pt-BR" sz="2400" dirty="0" smtClean="0"/>
              <a:t>Legislação “engessa” e limita (Diversas Portarias)</a:t>
            </a:r>
          </a:p>
          <a:p>
            <a:r>
              <a:rPr lang="pt-BR" sz="2400" dirty="0" smtClean="0"/>
              <a:t>Pouco espaço para projetos preexistentes nas escolas</a:t>
            </a:r>
          </a:p>
          <a:p>
            <a:r>
              <a:rPr lang="pt-BR" sz="2400" dirty="0" smtClean="0"/>
              <a:t>Discussões mais sobre “como” fazer do que “o que” fazer</a:t>
            </a:r>
          </a:p>
          <a:p>
            <a:endParaRPr lang="pt-BR" sz="2400" dirty="0"/>
          </a:p>
          <a:p>
            <a:r>
              <a:rPr lang="pt-BR" sz="2400" dirty="0" smtClean="0"/>
              <a:t>Marcelo Garcia</a:t>
            </a:r>
          </a:p>
          <a:p>
            <a:r>
              <a:rPr lang="pt-BR" sz="2400" dirty="0" smtClean="0"/>
              <a:t>Profissionalização docente implica em respeitar a capacidade dos docentes de tomar decisões e da escola em propor seus projetos de forma autônoma. 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2.3 Política Pública - Projeto Especial de Ação</a:t>
            </a:r>
          </a:p>
          <a:p>
            <a:endParaRPr lang="pt-BR" sz="2400" b="1" dirty="0" smtClean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12463"/>
              </p:ext>
            </p:extLst>
          </p:nvPr>
        </p:nvGraphicFramePr>
        <p:xfrm>
          <a:off x="409560" y="1808649"/>
          <a:ext cx="8352927" cy="489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78691286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688694737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3003849596"/>
                    </a:ext>
                  </a:extLst>
                </a:gridCol>
              </a:tblGrid>
              <a:tr h="563715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Autonomia</a:t>
                      </a:r>
                      <a:r>
                        <a:rPr lang="pt-BR" baseline="0" dirty="0" smtClean="0"/>
                        <a:t> Docente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Socialização</a:t>
                      </a:r>
                      <a:r>
                        <a:rPr lang="pt-BR" baseline="0" dirty="0" smtClean="0"/>
                        <a:t> de Políticas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539352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Formação</a:t>
                      </a:r>
                      <a:r>
                        <a:rPr lang="pt-BR" b="1" baseline="0" dirty="0" smtClean="0"/>
                        <a:t> (na Escola)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Autonomia</a:t>
                      </a:r>
                      <a:r>
                        <a:rPr lang="pt-BR" baseline="0" dirty="0" smtClean="0"/>
                        <a:t> das equipes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Controle de Resultados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338497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Fonte Aprendizagem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Problemas detectados pela equipe escolar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Projetos de Governo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6754659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Tempo/Espaço</a:t>
                      </a:r>
                      <a:endParaRPr lang="pt-BR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Jornada  Especial Integral</a:t>
                      </a:r>
                      <a:r>
                        <a:rPr lang="pt-BR" baseline="0" dirty="0" smtClean="0"/>
                        <a:t> de Informação - </a:t>
                      </a:r>
                      <a:r>
                        <a:rPr lang="pt-BR" dirty="0" smtClean="0"/>
                        <a:t>JEIF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68117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Tipo Atividade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e Reflexão da Prática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de Práticas a</a:t>
                      </a:r>
                      <a:r>
                        <a:rPr lang="pt-BR" baseline="0" dirty="0" smtClean="0"/>
                        <a:t> partir de publicações institucionais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078205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Participantes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Formulam os processos e avaliam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Orientação externa: forma, conteúdo,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desenv</a:t>
                      </a:r>
                      <a:r>
                        <a:rPr lang="pt-BR" baseline="0" dirty="0" smtClean="0"/>
                        <a:t>. e avaliação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813203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Características dos participantes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Têm saberes e reelaboram suas práticas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Precisam</a:t>
                      </a:r>
                      <a:r>
                        <a:rPr lang="pt-BR" baseline="0" dirty="0" smtClean="0"/>
                        <a:t> ter bons modelos para melhorar suas práticas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656432"/>
                  </a:ext>
                </a:extLst>
              </a:tr>
              <a:tr h="563715">
                <a:tc>
                  <a:txBody>
                    <a:bodyPr/>
                    <a:lstStyle/>
                    <a:p>
                      <a:r>
                        <a:rPr lang="pt-BR" b="1" dirty="0" smtClean="0"/>
                        <a:t>O que se espera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Prática pedagógica</a:t>
                      </a:r>
                      <a:r>
                        <a:rPr lang="pt-BR" baseline="0" dirty="0" smtClean="0"/>
                        <a:t> crítico-reflexiva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Competência didática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03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2.4 Os parceiros da formação contínua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pPr marL="457200" indent="-457200">
              <a:buAutoNum type="arabicPeriod"/>
            </a:pPr>
            <a:r>
              <a:rPr lang="pt-BR" sz="2400" b="1" dirty="0" smtClean="0"/>
              <a:t>Diretor </a:t>
            </a:r>
            <a:r>
              <a:rPr lang="pt-BR" sz="2400" dirty="0" smtClean="0"/>
              <a:t>que tenha visão de gestão democrática e participativa.</a:t>
            </a:r>
          </a:p>
          <a:p>
            <a:r>
              <a:rPr lang="pt-BR" sz="2400" dirty="0"/>
              <a:t>	</a:t>
            </a:r>
            <a:r>
              <a:rPr lang="pt-BR" sz="2400" dirty="0" smtClean="0"/>
              <a:t>alguém a serviço do serviço que os professores prestam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2. </a:t>
            </a:r>
            <a:r>
              <a:rPr lang="pt-BR" sz="2400" b="1" dirty="0" smtClean="0"/>
              <a:t>Supervisor</a:t>
            </a:r>
            <a:r>
              <a:rPr lang="pt-BR" sz="2400" dirty="0" smtClean="0"/>
              <a:t> que busque autonomia crítica, concilie as solicitações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      burocráticas e homogeneização dos processos formativos. </a:t>
            </a:r>
          </a:p>
          <a:p>
            <a:endParaRPr lang="pt-BR" sz="2400" dirty="0"/>
          </a:p>
          <a:p>
            <a:pPr marL="457200" indent="-457200">
              <a:buAutoNum type="arabicPeriod"/>
            </a:pPr>
            <a:endParaRPr lang="pt-BR" sz="2400" dirty="0" smtClean="0"/>
          </a:p>
          <a:p>
            <a:pPr marL="457200" indent="-457200">
              <a:buAutoNum type="arabicPeriod"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 Formação Docente na Escola</a:t>
            </a:r>
          </a:p>
          <a:p>
            <a:endParaRPr lang="pt-BR" sz="2400" b="1" dirty="0" smtClean="0"/>
          </a:p>
          <a:p>
            <a:r>
              <a:rPr lang="pt-BR" sz="2400" dirty="0" smtClean="0"/>
              <a:t>O CP está ligado ao processo educativo-docente, na intersecção entre a teoria pedagógica e a sala de aula.</a:t>
            </a:r>
          </a:p>
          <a:p>
            <a:endParaRPr lang="pt-BR" sz="2400" dirty="0"/>
          </a:p>
          <a:p>
            <a:r>
              <a:rPr lang="pt-BR" sz="2400" dirty="0" smtClean="0"/>
              <a:t>Nem tudo da escola é pedagógico, portanto, nem tudo é atribuição do CP</a:t>
            </a:r>
          </a:p>
          <a:p>
            <a:endParaRPr lang="pt-BR" sz="2400" dirty="0"/>
          </a:p>
          <a:p>
            <a:r>
              <a:rPr lang="pt-BR" sz="2400" dirty="0" smtClean="0"/>
              <a:t>É mais que “tomar conta” e controlar o que os professores devem ensinar. </a:t>
            </a:r>
          </a:p>
          <a:p>
            <a:endParaRPr lang="pt-BR" sz="2400" dirty="0" smtClean="0"/>
          </a:p>
          <a:p>
            <a:r>
              <a:rPr lang="pt-BR" sz="2400" dirty="0" smtClean="0"/>
              <a:t>Garantir compromisso, competência, segurança e autonomia	</a:t>
            </a:r>
          </a:p>
          <a:p>
            <a:endParaRPr lang="pt-BR" sz="2400" dirty="0"/>
          </a:p>
          <a:p>
            <a:r>
              <a:rPr lang="pt-BR" sz="2400" dirty="0" smtClean="0"/>
              <a:t>Forma de agir afeta o envolvimento dos professores. 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3.1 CP como gestor de formação</a:t>
            </a:r>
          </a:p>
          <a:p>
            <a:endParaRPr lang="pt-BR" sz="2400" b="1" dirty="0" smtClean="0"/>
          </a:p>
          <a:p>
            <a:r>
              <a:rPr lang="pt-BR" sz="2400" dirty="0" err="1" smtClean="0"/>
              <a:t>Nóvoa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A formação contínua deve estar mais focada nos problemas a resolver do que em conteúdos a transmitir. </a:t>
            </a:r>
          </a:p>
          <a:p>
            <a:endParaRPr lang="pt-BR" sz="2400" dirty="0"/>
          </a:p>
          <a:p>
            <a:r>
              <a:rPr lang="pt-BR" sz="2400" dirty="0" smtClean="0"/>
              <a:t>Condições que afetam a qualidade da formação</a:t>
            </a:r>
          </a:p>
          <a:p>
            <a:r>
              <a:rPr lang="pt-BR" sz="2400" dirty="0" smtClean="0"/>
              <a:t>	- liderança = estar junto</a:t>
            </a:r>
          </a:p>
          <a:p>
            <a:r>
              <a:rPr lang="pt-BR" sz="2400" dirty="0" smtClean="0"/>
              <a:t>	- clima organizacional = encontros e relações</a:t>
            </a:r>
          </a:p>
          <a:p>
            <a:r>
              <a:rPr lang="pt-BR" sz="2400" dirty="0" smtClean="0"/>
              <a:t>	- natureza do desenvolvimento profissional</a:t>
            </a:r>
          </a:p>
          <a:p>
            <a:r>
              <a:rPr lang="pt-BR" sz="2400" dirty="0" smtClean="0"/>
              <a:t>	   	- envolvimento</a:t>
            </a:r>
          </a:p>
          <a:p>
            <a:r>
              <a:rPr lang="pt-BR" sz="2400" dirty="0" smtClean="0"/>
              <a:t>		- colaboração</a:t>
            </a:r>
          </a:p>
          <a:p>
            <a:r>
              <a:rPr lang="pt-BR" sz="2400" dirty="0" smtClean="0"/>
              <a:t>		- reflexão sobre a prática</a:t>
            </a:r>
          </a:p>
          <a:p>
            <a:r>
              <a:rPr lang="pt-BR" sz="2400" dirty="0" smtClean="0"/>
              <a:t>		- proximidade do formador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3.1 CP como gestor de formação</a:t>
            </a:r>
          </a:p>
          <a:p>
            <a:endParaRPr lang="pt-BR" sz="2400" b="1" dirty="0" smtClean="0"/>
          </a:p>
          <a:p>
            <a:r>
              <a:rPr lang="pt-BR" sz="2400" dirty="0" err="1" smtClean="0"/>
              <a:t>Nóvoa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A formação contínua deve estar mais focada nos problemas a resolver do que em conteúdos a transmitir. </a:t>
            </a:r>
          </a:p>
          <a:p>
            <a:endParaRPr lang="pt-BR" sz="2400" dirty="0"/>
          </a:p>
          <a:p>
            <a:r>
              <a:rPr lang="pt-BR" sz="2400" dirty="0" smtClean="0"/>
              <a:t>Condições que afetam a qualidade da formação</a:t>
            </a:r>
          </a:p>
          <a:p>
            <a:r>
              <a:rPr lang="pt-BR" sz="2400" dirty="0" smtClean="0"/>
              <a:t>	- liderança = estar junto</a:t>
            </a:r>
          </a:p>
          <a:p>
            <a:r>
              <a:rPr lang="pt-BR" sz="2400" dirty="0" smtClean="0"/>
              <a:t>	- clima organizacional = encontros e relações</a:t>
            </a:r>
          </a:p>
          <a:p>
            <a:r>
              <a:rPr lang="pt-BR" sz="2400" dirty="0" smtClean="0"/>
              <a:t>	- natureza do desenvolvimento profissional</a:t>
            </a:r>
          </a:p>
          <a:p>
            <a:r>
              <a:rPr lang="pt-BR" sz="2400" dirty="0" smtClean="0"/>
              <a:t>	   	- envolvimento</a:t>
            </a:r>
          </a:p>
          <a:p>
            <a:r>
              <a:rPr lang="pt-BR" sz="2400" dirty="0" smtClean="0"/>
              <a:t>		- colaboração</a:t>
            </a:r>
          </a:p>
          <a:p>
            <a:r>
              <a:rPr lang="pt-BR" sz="2400" dirty="0" smtClean="0"/>
              <a:t>		- reflexão sobre a prática</a:t>
            </a:r>
          </a:p>
          <a:p>
            <a:r>
              <a:rPr lang="pt-BR" sz="2400" dirty="0" smtClean="0"/>
              <a:t>		- proximidade do formador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3.1 CP como gestor de formação - Limites na escola</a:t>
            </a:r>
            <a:endParaRPr lang="pt-BR" sz="2400" dirty="0" smtClean="0"/>
          </a:p>
          <a:p>
            <a:r>
              <a:rPr lang="pt-BR" sz="2400" dirty="0" err="1" smtClean="0"/>
              <a:t>Libâneo</a:t>
            </a:r>
            <a:r>
              <a:rPr lang="pt-BR" sz="2400" dirty="0" smtClean="0"/>
              <a:t> </a:t>
            </a:r>
          </a:p>
          <a:p>
            <a:endParaRPr lang="pt-BR" sz="2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Responder pelas </a:t>
            </a:r>
            <a:r>
              <a:rPr lang="pt-BR" sz="2400" b="1" dirty="0"/>
              <a:t>atividades pedagógico-didáticas e curriculares </a:t>
            </a:r>
            <a:r>
              <a:rPr lang="pt-BR" sz="2400" dirty="0"/>
              <a:t>da escola;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Supervisionar a </a:t>
            </a:r>
            <a:r>
              <a:rPr lang="pt-BR" sz="2400" b="1" dirty="0"/>
              <a:t>elaboração de diagnóstico e projetos </a:t>
            </a:r>
            <a:r>
              <a:rPr lang="pt-BR" sz="2400" dirty="0"/>
              <a:t>para elaboração do </a:t>
            </a:r>
            <a:r>
              <a:rPr lang="pt-BR" sz="2400" dirty="0" smtClean="0"/>
              <a:t>projeto pedagógico curricular </a:t>
            </a:r>
            <a:r>
              <a:rPr lang="pt-BR" sz="2400" dirty="0"/>
              <a:t>da escola e outros planos e projetos;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Propor o projeto pedagógico-curricular para </a:t>
            </a:r>
            <a:r>
              <a:rPr lang="pt-BR" sz="2400" b="1" dirty="0"/>
              <a:t>discussão;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Orientar </a:t>
            </a:r>
            <a:r>
              <a:rPr lang="pt-BR" sz="2400" dirty="0"/>
              <a:t>a organização curricular e o desenvolvimento do currículo;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Prestar </a:t>
            </a:r>
            <a:r>
              <a:rPr lang="pt-BR" sz="2400" b="1" dirty="0"/>
              <a:t>assistência </a:t>
            </a:r>
            <a:r>
              <a:rPr lang="pt-BR" sz="2400" dirty="0"/>
              <a:t>pedagógico-didática </a:t>
            </a:r>
            <a:r>
              <a:rPr lang="pt-BR" sz="2400" b="1" dirty="0"/>
              <a:t>aos professores</a:t>
            </a:r>
            <a:r>
              <a:rPr lang="pt-BR" sz="2400" dirty="0"/>
              <a:t>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Coordenar reuniões </a:t>
            </a:r>
            <a:r>
              <a:rPr lang="pt-BR" sz="2400" dirty="0"/>
              <a:t>pedagógicas e entrevistas com professores</a:t>
            </a:r>
            <a:r>
              <a:rPr lang="pt-BR" sz="2400" dirty="0" smtClean="0"/>
              <a:t>;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3.1 CP como gestor de formação - Limites na escola</a:t>
            </a:r>
            <a:endParaRPr lang="pt-BR" sz="2400" dirty="0" smtClean="0"/>
          </a:p>
          <a:p>
            <a:r>
              <a:rPr lang="pt-BR" sz="2400" dirty="0" err="1" smtClean="0"/>
              <a:t>Libâneo</a:t>
            </a:r>
            <a:r>
              <a:rPr lang="pt-BR" sz="2400" dirty="0" smtClean="0"/>
              <a:t> </a:t>
            </a:r>
          </a:p>
          <a:p>
            <a:endParaRPr lang="pt-BR" sz="2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Organizar </a:t>
            </a:r>
            <a:r>
              <a:rPr lang="pt-BR" sz="2400" dirty="0"/>
              <a:t>as turmas de alunos e designar professores para elas;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Propor e coordenar atividades de </a:t>
            </a:r>
            <a:r>
              <a:rPr lang="pt-BR" sz="2400" b="1" dirty="0"/>
              <a:t>formação continuada</a:t>
            </a:r>
            <a:r>
              <a:rPr lang="pt-BR" sz="2400" dirty="0"/>
              <a:t>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Elaborar e executar programas e atividades com pais </a:t>
            </a:r>
            <a:r>
              <a:rPr lang="pt-BR" sz="2400" b="1" dirty="0"/>
              <a:t>e comunidade</a:t>
            </a:r>
            <a:r>
              <a:rPr lang="pt-BR" sz="2400" dirty="0"/>
              <a:t>;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Acompanhar o processo de </a:t>
            </a:r>
            <a:r>
              <a:rPr lang="pt-BR" sz="2400" b="1" dirty="0"/>
              <a:t>avaliação da aprendizagem</a:t>
            </a:r>
            <a:r>
              <a:rPr lang="pt-BR" sz="2400" dirty="0"/>
              <a:t>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Cuidar da </a:t>
            </a:r>
            <a:r>
              <a:rPr lang="pt-BR" sz="2400" b="1" dirty="0"/>
              <a:t>avaliação processual </a:t>
            </a:r>
            <a:r>
              <a:rPr lang="pt-BR" sz="2400" dirty="0"/>
              <a:t>do corpo docente;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Acompanhar e avaliar </a:t>
            </a:r>
            <a:r>
              <a:rPr lang="pt-BR" sz="2400" dirty="0"/>
              <a:t>o desenvolvimento do plano pedagógico-curricular e dos planos de ensino. </a:t>
            </a: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428625" y="1381125"/>
            <a:ext cx="82867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 dirty="0" smtClean="0"/>
              <a:t>Projetos Especiais 1975 em diante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Escolas “carentes”  - coordenador pedagógico </a:t>
            </a:r>
          </a:p>
          <a:p>
            <a:pPr lvl="1"/>
            <a:r>
              <a:rPr lang="pt-BR" sz="2400" dirty="0"/>
              <a:t>	</a:t>
            </a:r>
            <a:r>
              <a:rPr lang="pt-BR" sz="2400" dirty="0" smtClean="0"/>
              <a:t>		LC 201/1976 função -&gt; cargo</a:t>
            </a:r>
          </a:p>
          <a:p>
            <a:pPr lvl="1"/>
            <a:r>
              <a:rPr lang="pt-BR" sz="2400" dirty="0" smtClean="0"/>
              <a:t>Ciclo Básico - 1983</a:t>
            </a:r>
          </a:p>
          <a:p>
            <a:pPr lvl="1"/>
            <a:r>
              <a:rPr lang="pt-BR" sz="2400" dirty="0" smtClean="0"/>
              <a:t>Reestruturação do Noturno - 1984/1985</a:t>
            </a:r>
          </a:p>
          <a:p>
            <a:pPr lvl="1"/>
            <a:r>
              <a:rPr lang="pt-BR" sz="2400" dirty="0" smtClean="0"/>
              <a:t>CEFAM - 1988</a:t>
            </a:r>
          </a:p>
          <a:p>
            <a:pPr lvl="1"/>
            <a:r>
              <a:rPr lang="pt-BR" sz="2400" dirty="0" smtClean="0"/>
              <a:t>Escola Padrão - 1991 (autonomia, capacitação, organização)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Busca de excelência e qualidade</a:t>
            </a:r>
          </a:p>
          <a:p>
            <a:pPr lvl="1"/>
            <a:r>
              <a:rPr lang="pt-BR" sz="2400" dirty="0" smtClean="0"/>
              <a:t>Propostas compartilhadas </a:t>
            </a:r>
          </a:p>
          <a:p>
            <a:pPr lvl="1" algn="ctr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Inserção e Participação da e na Comunidade</a:t>
            </a:r>
            <a:endParaRPr lang="pt-BR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História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3.1 CP como gestor de formação - </a:t>
            </a:r>
            <a:r>
              <a:rPr lang="pt-BR" sz="2400" b="1" dirty="0" err="1" smtClean="0"/>
              <a:t>Proceso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INTROdeterminado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Formação, mesmo coletiva, é AUTOFORMAÇÃO.</a:t>
            </a:r>
          </a:p>
          <a:p>
            <a:r>
              <a:rPr lang="pt-BR" sz="2400" dirty="0" smtClean="0"/>
              <a:t>Por isso a necessidade de participação!</a:t>
            </a:r>
          </a:p>
          <a:p>
            <a:endParaRPr lang="pt-BR" sz="2400" dirty="0"/>
          </a:p>
          <a:p>
            <a:r>
              <a:rPr lang="pt-BR" sz="2400" dirty="0" smtClean="0"/>
              <a:t>As pessoas investem naquilo que valorizam, compreendem e acreditam </a:t>
            </a:r>
            <a:endParaRPr lang="pt-BR" sz="24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3.1 CP como gestor de formação - Cultura e Políticas Públicas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O desenvolvimento profissional é determinado pela política educativa do momento. </a:t>
            </a:r>
            <a:endParaRPr lang="pt-BR" sz="2400" dirty="0"/>
          </a:p>
          <a:p>
            <a:r>
              <a:rPr lang="pt-BR" sz="2400" dirty="0" smtClean="0"/>
              <a:t>O momento de formação acaba virando um momento de catarse mais do que de reflexão profissional.</a:t>
            </a:r>
          </a:p>
          <a:p>
            <a:r>
              <a:rPr lang="pt-BR" sz="2400" dirty="0" smtClean="0"/>
              <a:t>Papel do CP não é só questionar mas também propor e implementar mudanças e avalia-las. </a:t>
            </a:r>
          </a:p>
          <a:p>
            <a:r>
              <a:rPr lang="pt-BR" sz="2400" dirty="0" smtClean="0"/>
              <a:t>Cuidado com a cultura local. </a:t>
            </a:r>
          </a:p>
          <a:p>
            <a:pPr algn="ctr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não quer ser incomodado, desafiado ou mesmo ver questionada a sua ação pedagógica, só quer fazer o que sabe, mesmo que o que saiba não esteja produzindo o saber no outro.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smtClean="0"/>
              <a:t>3.2 Percepção dos Professores</a:t>
            </a:r>
          </a:p>
          <a:p>
            <a:endParaRPr lang="pt-BR" sz="2400" dirty="0" smtClean="0"/>
          </a:p>
          <a:p>
            <a:r>
              <a:rPr lang="pt-BR" sz="2400" dirty="0" smtClean="0"/>
              <a:t>Professores valorizam: </a:t>
            </a:r>
          </a:p>
          <a:p>
            <a:r>
              <a:rPr lang="pt-BR" sz="2400" b="1" dirty="0" smtClean="0"/>
              <a:t>Troca de Experiências </a:t>
            </a:r>
            <a:r>
              <a:rPr lang="pt-BR" sz="2400" dirty="0" smtClean="0"/>
              <a:t>- discussão da realidade</a:t>
            </a:r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/>
              <a:t>Trabalho Coletivo  </a:t>
            </a:r>
            <a:r>
              <a:rPr lang="pt-BR" sz="2400" dirty="0" smtClean="0"/>
              <a:t>- partilha de decisões e soluções  </a:t>
            </a:r>
          </a:p>
          <a:p>
            <a:endParaRPr lang="pt-BR" sz="2400" dirty="0"/>
          </a:p>
          <a:p>
            <a:r>
              <a:rPr lang="pt-BR" sz="2400" dirty="0" smtClean="0"/>
              <a:t>Rejeitam:</a:t>
            </a:r>
          </a:p>
          <a:p>
            <a:r>
              <a:rPr lang="pt-BR" sz="2400" b="1" dirty="0" smtClean="0"/>
              <a:t>Imposições Teóricas </a:t>
            </a:r>
            <a:r>
              <a:rPr lang="pt-BR" sz="2400" dirty="0" smtClean="0"/>
              <a:t>- principalmente de programas de governo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b="1" dirty="0" smtClean="0"/>
              <a:t>Atropelo de Atividades  </a:t>
            </a:r>
            <a:r>
              <a:rPr lang="pt-BR" sz="2400" dirty="0"/>
              <a:t>- </a:t>
            </a:r>
            <a:r>
              <a:rPr lang="pt-BR" sz="2400" dirty="0" smtClean="0"/>
              <a:t>CP como tarefeiro amarrado por regras</a:t>
            </a:r>
            <a:endParaRPr lang="pt-BR" sz="2400" dirty="0"/>
          </a:p>
          <a:p>
            <a:endParaRPr lang="pt-BR" sz="32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e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Contínua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395536" y="1334373"/>
            <a:ext cx="8748463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COORDENADOR PEDAGÓGICO deve investir:</a:t>
            </a:r>
            <a:br>
              <a:rPr lang="pt-BR" sz="2400" b="1" dirty="0" smtClean="0"/>
            </a:br>
            <a:r>
              <a:rPr lang="pt-BR" sz="2400" b="1" dirty="0" smtClean="0"/>
              <a:t>   </a:t>
            </a:r>
            <a:r>
              <a:rPr lang="pt-BR" sz="2400" dirty="0" smtClean="0"/>
              <a:t>Na </a:t>
            </a:r>
            <a:r>
              <a:rPr lang="pt-BR" sz="2400" dirty="0"/>
              <a:t>construção da formação centrada na escola; </a:t>
            </a:r>
          </a:p>
          <a:p>
            <a:pPr lvl="0">
              <a:spcAft>
                <a:spcPts val="600"/>
              </a:spcAft>
            </a:pPr>
            <a:r>
              <a:rPr lang="pt-BR" sz="2400" dirty="0" smtClean="0"/>
              <a:t>   No </a:t>
            </a:r>
            <a:r>
              <a:rPr lang="pt-BR" sz="2400" dirty="0"/>
              <a:t>trabalho com problemas reais da escola;</a:t>
            </a:r>
          </a:p>
          <a:p>
            <a:pPr lvl="0">
              <a:spcAft>
                <a:spcPts val="600"/>
              </a:spcAft>
            </a:pPr>
            <a:r>
              <a:rPr lang="pt-BR" sz="2400" dirty="0" smtClean="0"/>
              <a:t>   No </a:t>
            </a:r>
            <a:r>
              <a:rPr lang="pt-BR" sz="2400" dirty="0"/>
              <a:t>desenvolvimento de uma equipe envolvida nos projetos da escola;</a:t>
            </a:r>
          </a:p>
          <a:p>
            <a:pPr lvl="0">
              <a:spcAft>
                <a:spcPts val="600"/>
              </a:spcAft>
            </a:pPr>
            <a:r>
              <a:rPr lang="pt-BR" sz="2400" dirty="0" smtClean="0"/>
              <a:t>   Na </a:t>
            </a:r>
            <a:r>
              <a:rPr lang="pt-BR" sz="2400" dirty="0"/>
              <a:t>formação contínua de professores e coordenadores;</a:t>
            </a:r>
          </a:p>
          <a:p>
            <a:pPr lvl="0">
              <a:spcAft>
                <a:spcPts val="600"/>
              </a:spcAft>
            </a:pPr>
            <a:r>
              <a:rPr lang="pt-BR" sz="2400" dirty="0" smtClean="0"/>
              <a:t>   No </a:t>
            </a:r>
            <a:r>
              <a:rPr lang="pt-BR" sz="2400" dirty="0"/>
              <a:t>exercício da reflexão crítica sobre o seu próprio fazer;</a:t>
            </a:r>
          </a:p>
          <a:p>
            <a:pPr lvl="0">
              <a:spcAft>
                <a:spcPts val="600"/>
              </a:spcAft>
            </a:pPr>
            <a:r>
              <a:rPr lang="pt-BR" sz="2400" dirty="0" smtClean="0"/>
              <a:t>   No </a:t>
            </a:r>
            <a:r>
              <a:rPr lang="pt-BR" sz="2400" dirty="0"/>
              <a:t>reconhecimento dos professores como profissionais detentores de saberes;</a:t>
            </a:r>
          </a:p>
          <a:p>
            <a:pPr lvl="0">
              <a:spcAft>
                <a:spcPts val="600"/>
              </a:spcAft>
            </a:pPr>
            <a:r>
              <a:rPr lang="pt-BR" sz="2400" dirty="0" smtClean="0"/>
              <a:t>   Na </a:t>
            </a:r>
            <a:r>
              <a:rPr lang="pt-BR" sz="2400" dirty="0"/>
              <a:t>busca por parcerias que assegurem às propostas formativas da unidade a participação da direção e da supervisão;</a:t>
            </a:r>
          </a:p>
          <a:p>
            <a:pPr>
              <a:spcAft>
                <a:spcPts val="600"/>
              </a:spcAft>
            </a:pPr>
            <a:r>
              <a:rPr lang="pt-BR" sz="2400" dirty="0" smtClean="0"/>
              <a:t>   Na </a:t>
            </a:r>
            <a:r>
              <a:rPr lang="pt-BR" sz="2400" dirty="0"/>
              <a:t>ousadia da inovação, da reinvenção das concepções e dos </a:t>
            </a:r>
            <a:r>
              <a:rPr lang="pt-BR" sz="2400" dirty="0" smtClean="0"/>
              <a:t>fazeres</a:t>
            </a:r>
            <a:endParaRPr lang="pt-BR" sz="3200" dirty="0"/>
          </a:p>
        </p:txBody>
      </p:sp>
      <p:pic>
        <p:nvPicPr>
          <p:cNvPr id="6" name="Picture 2" descr="http://servicosweb.cnpq.br/wspessoa/servletrecuperafoto?tipo=1&amp;id=K4770880U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"/>
            <a:ext cx="1115616" cy="1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FORMAÇÃO NO CONTEXTO DE TRABAHO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MEDIADOR, DIVERSIDADE</a:t>
            </a:r>
          </a:p>
          <a:p>
            <a:r>
              <a:rPr lang="pt-BR" b="1" dirty="0" smtClean="0"/>
              <a:t>CULTURA LOCAL</a:t>
            </a:r>
          </a:p>
          <a:p>
            <a:r>
              <a:rPr lang="pt-BR" b="1" dirty="0" smtClean="0"/>
              <a:t>PARCERIAS, PARTICIPAÇÃO, REFLEXÃO</a:t>
            </a:r>
          </a:p>
        </p:txBody>
      </p:sp>
    </p:spTree>
    <p:extLst>
      <p:ext uri="{BB962C8B-B14F-4D97-AF65-F5344CB8AC3E}">
        <p14:creationId xmlns:p14="http://schemas.microsoft.com/office/powerpoint/2010/main" val="17646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2736"/>
          <a:ext cx="7931224" cy="37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COORDENADOR</a:t>
                      </a:r>
                      <a:r>
                        <a:rPr lang="en-US" baseline="0" dirty="0" smtClean="0"/>
                        <a:t> PEDAGÓGICO E A GESTÃO DA ESCOLA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ALMEIDA</a:t>
                      </a:r>
                      <a:r>
                        <a:rPr lang="en-US" sz="2400" b="1" baseline="0" dirty="0" smtClean="0"/>
                        <a:t> e PLACCO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DOMINGUES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FREIRE</a:t>
                      </a:r>
                      <a:endParaRPr lang="pt-BR" sz="24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FUJIKAWA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LIBÂNEO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TARDIF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79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65" y="26369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6129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98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970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59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EIXO TEMÁTICO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1979712" y="268549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2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200px-Method_Paulo_Fre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7384"/>
            <a:ext cx="5112568" cy="67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Paulo FREIRE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85750" y="1331913"/>
            <a:ext cx="75009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  <a:cs typeface="Arial" charset="0"/>
              </a:rPr>
              <a:t>Brasileiro</a:t>
            </a:r>
            <a:r>
              <a:rPr lang="en-US" sz="2800" dirty="0">
                <a:latin typeface="+mn-lt"/>
                <a:cs typeface="Arial" charset="0"/>
              </a:rPr>
              <a:t> (PE) 1921-1997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  <a:cs typeface="+mn-cs"/>
              </a:rPr>
              <a:t>Advogado</a:t>
            </a:r>
            <a:r>
              <a:rPr lang="en-US" sz="2800" dirty="0">
                <a:latin typeface="+mn-lt"/>
                <a:cs typeface="+mn-cs"/>
              </a:rPr>
              <a:t>, </a:t>
            </a:r>
            <a:r>
              <a:rPr lang="en-US" sz="2800" dirty="0" err="1">
                <a:latin typeface="+mn-lt"/>
                <a:cs typeface="+mn-cs"/>
              </a:rPr>
              <a:t>sem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exercer</a:t>
            </a:r>
            <a:r>
              <a:rPr lang="en-US" sz="2800" dirty="0"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Professor de </a:t>
            </a:r>
            <a:r>
              <a:rPr lang="en-US" sz="2800" dirty="0" err="1">
                <a:latin typeface="+mn-lt"/>
                <a:cs typeface="+mn-cs"/>
              </a:rPr>
              <a:t>língua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 smtClean="0">
                <a:latin typeface="+mn-lt"/>
                <a:cs typeface="+mn-cs"/>
              </a:rPr>
              <a:t>portuguesa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 err="1" smtClean="0">
                <a:latin typeface="+mn-lt"/>
                <a:cs typeface="+mn-cs"/>
              </a:rPr>
              <a:t>Ensino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Médio</a:t>
            </a:r>
            <a:endParaRPr lang="en-US" sz="28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800" dirty="0">
                <a:latin typeface="+mn-lt"/>
                <a:cs typeface="Arial" charset="0"/>
              </a:rPr>
              <a:t>Método de </a:t>
            </a:r>
            <a:r>
              <a:rPr lang="pt-BR" sz="2800" dirty="0" smtClean="0">
                <a:latin typeface="+mn-lt"/>
                <a:cs typeface="Arial" charset="0"/>
              </a:rPr>
              <a:t>alfabetização</a:t>
            </a:r>
            <a:endParaRPr lang="pt-BR" sz="2800" dirty="0"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800" dirty="0">
                <a:latin typeface="+mn-lt"/>
                <a:cs typeface="Arial" charset="0"/>
              </a:rPr>
              <a:t>Exilado pelo Regime Militar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pt-BR" sz="2800" dirty="0">
                <a:latin typeface="+mn-lt"/>
                <a:cs typeface="Arial" charset="0"/>
              </a:rPr>
              <a:t>Pensador educacional </a:t>
            </a:r>
            <a:r>
              <a:rPr lang="pt-BR" sz="2800" dirty="0" smtClean="0">
                <a:latin typeface="+mn-lt"/>
                <a:cs typeface="Arial" charset="0"/>
              </a:rPr>
              <a:t>respeitado no </a:t>
            </a:r>
            <a:r>
              <a:rPr lang="pt-BR" sz="2800" dirty="0">
                <a:latin typeface="+mn-lt"/>
                <a:cs typeface="Arial" charset="0"/>
              </a:rPr>
              <a:t>mundo todo.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>
                <a:latin typeface="+mn-lt"/>
                <a:cs typeface="Arial" charset="0"/>
              </a:rPr>
              <a:t>Foco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na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educação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para</a:t>
            </a:r>
            <a:r>
              <a:rPr lang="en-US" sz="2800" dirty="0">
                <a:latin typeface="+mn-lt"/>
                <a:cs typeface="Arial" charset="0"/>
              </a:rPr>
              <a:t> a </a:t>
            </a:r>
            <a:r>
              <a:rPr lang="en-US" sz="2800" dirty="0" err="1">
                <a:latin typeface="+mn-lt"/>
                <a:cs typeface="Arial" charset="0"/>
              </a:rPr>
              <a:t>consciência</a:t>
            </a:r>
            <a:r>
              <a:rPr lang="en-US" sz="2800" dirty="0">
                <a:latin typeface="+mn-lt"/>
                <a:cs typeface="Arial" charset="0"/>
              </a:rPr>
              <a:t>, </a:t>
            </a:r>
            <a:r>
              <a:rPr lang="en-US" sz="2800" dirty="0" err="1">
                <a:latin typeface="+mn-lt"/>
                <a:cs typeface="Arial" charset="0"/>
              </a:rPr>
              <a:t>para</a:t>
            </a:r>
            <a:r>
              <a:rPr lang="en-US" sz="2800" dirty="0">
                <a:latin typeface="+mn-lt"/>
                <a:cs typeface="Arial" charset="0"/>
              </a:rPr>
              <a:t> a </a:t>
            </a:r>
            <a:r>
              <a:rPr lang="en-US" sz="2800" dirty="0" err="1">
                <a:latin typeface="+mn-lt"/>
                <a:cs typeface="Arial" charset="0"/>
              </a:rPr>
              <a:t>libertação</a:t>
            </a:r>
            <a:r>
              <a:rPr lang="en-US" sz="2800" dirty="0">
                <a:latin typeface="+mn-lt"/>
                <a:cs typeface="Arial" charset="0"/>
              </a:rPr>
              <a:t> dos </a:t>
            </a:r>
            <a:r>
              <a:rPr lang="en-US" sz="2800" dirty="0" err="1">
                <a:latin typeface="+mn-lt"/>
                <a:cs typeface="Arial" charset="0"/>
              </a:rPr>
              <a:t>oprimidos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da</a:t>
            </a:r>
            <a:r>
              <a:rPr lang="en-US" sz="2800" dirty="0">
                <a:latin typeface="+mn-lt"/>
                <a:cs typeface="Arial" charset="0"/>
              </a:rPr>
              <a:t> </a:t>
            </a:r>
            <a:r>
              <a:rPr lang="en-US" sz="2800" dirty="0" err="1">
                <a:latin typeface="+mn-lt"/>
                <a:cs typeface="Arial" charset="0"/>
              </a:rPr>
              <a:t>injustiça</a:t>
            </a:r>
            <a:r>
              <a:rPr lang="en-US" sz="2800" dirty="0">
                <a:latin typeface="+mn-lt"/>
                <a:cs typeface="Arial" charset="0"/>
              </a:rPr>
              <a:t> social</a:t>
            </a: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37890" name="Picture 2" descr="Resultado de imagem para pedagogia da auton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56045"/>
            <a:ext cx="1942979" cy="27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sz="4000" dirty="0" smtClean="0"/>
              <a:t>          </a:t>
            </a:r>
            <a:r>
              <a:rPr lang="en-US" sz="4000" b="1" dirty="0" err="1" smtClean="0"/>
              <a:t>Pedagogia</a:t>
            </a:r>
            <a:r>
              <a:rPr lang="en-US" sz="4000" b="1" dirty="0" smtClean="0"/>
              <a:t> da </a:t>
            </a:r>
            <a:r>
              <a:rPr lang="en-US" sz="4000" b="1" dirty="0" err="1" smtClean="0"/>
              <a:t>Autonomia</a:t>
            </a:r>
            <a:endParaRPr lang="en-US" sz="4000" b="1" dirty="0" smtClean="0"/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pt-BR" sz="2800" dirty="0" smtClean="0"/>
              <a:t>1996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</a:pPr>
            <a:r>
              <a:rPr lang="pt-BR" sz="2800" dirty="0" smtClean="0"/>
              <a:t>“Quem ensina aprende ao ensinar e quem </a:t>
            </a:r>
            <a:br>
              <a:rPr lang="pt-BR" sz="2800" dirty="0" smtClean="0"/>
            </a:br>
            <a:r>
              <a:rPr lang="pt-BR" sz="2800" dirty="0" smtClean="0"/>
              <a:t>aprende ensina ao aprender” – </a:t>
            </a:r>
            <a:br>
              <a:rPr lang="pt-BR" sz="2800" dirty="0" smtClean="0"/>
            </a:br>
            <a:r>
              <a:rPr lang="pt-BR" sz="2800" b="1" dirty="0" smtClean="0"/>
              <a:t>não há docência sem </a:t>
            </a:r>
            <a:r>
              <a:rPr lang="pt-BR" sz="2800" b="1" dirty="0" err="1" smtClean="0"/>
              <a:t>discência</a:t>
            </a:r>
            <a:r>
              <a:rPr lang="pt-BR" sz="2800" b="1" dirty="0" smtClean="0"/>
              <a:t>.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Rigor no método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Pesquisa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Respeito aos saberes e experiência social do educando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Criticidade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Ética e estética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Dar força às palavras pelo exemplo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Risco, aceitar o novo e rejeitar a discriminação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Reflexão crítica sobre a prática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z="2400" dirty="0" smtClean="0"/>
              <a:t>  - Reconhecimento e identidade cultural 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4000" dirty="0" smtClean="0"/>
              <a:t>          </a:t>
            </a:r>
            <a:r>
              <a:rPr lang="en-US" sz="4000" b="1" dirty="0" err="1"/>
              <a:t>Pedagogia</a:t>
            </a:r>
            <a:r>
              <a:rPr lang="en-US" sz="4000" b="1" dirty="0"/>
              <a:t> da </a:t>
            </a:r>
            <a:r>
              <a:rPr lang="en-US" sz="4000" b="1" dirty="0" err="1"/>
              <a:t>Autonomia</a:t>
            </a:r>
            <a:endParaRPr lang="en-US" sz="4000" b="1" dirty="0" smtClean="0"/>
          </a:p>
        </p:txBody>
      </p:sp>
      <p:sp>
        <p:nvSpPr>
          <p:cNvPr id="63491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2)   </a:t>
            </a:r>
            <a:r>
              <a:rPr lang="pt-BR" b="1" smtClean="0"/>
              <a:t>Ensinar não é transferir conhecimento.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Consciência do inacabado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Reconhecer o condicionamento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Respeito à autonomia e dignidade do outro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Bom senso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Humildade, tolerância e luta pelos direitos do educador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Apreensão da realidade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Alegria e esperança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Convicção da possibilidade de mudança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smtClean="0"/>
              <a:t>  - Curiosidade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7"/>
          <p:cNvSpPr>
            <a:spLocks noChangeArrowheads="1"/>
          </p:cNvSpPr>
          <p:nvPr/>
        </p:nvSpPr>
        <p:spPr bwMode="auto">
          <a:xfrm>
            <a:off x="428625" y="1381125"/>
            <a:ext cx="82867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 dirty="0" smtClean="0"/>
              <a:t>Coordenação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Para todas as escolas - 1996  - atuar no PPP</a:t>
            </a:r>
          </a:p>
          <a:p>
            <a:pPr lvl="1"/>
            <a:r>
              <a:rPr lang="pt-BR" sz="2400" dirty="0" smtClean="0"/>
              <a:t>Por segmento - 1ª à 4ª, 5ª à 8ª, Ensino Médio</a:t>
            </a:r>
          </a:p>
          <a:p>
            <a:pPr lvl="1"/>
            <a:r>
              <a:rPr lang="pt-BR" sz="2400" dirty="0" smtClean="0"/>
              <a:t>Prof. Coordenador de Oficina Pedagógica - Diretorias Ensino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Queda na qualidade apesar do esforço</a:t>
            </a:r>
          </a:p>
          <a:p>
            <a:pPr lvl="1"/>
            <a:r>
              <a:rPr lang="pt-BR" sz="2400" dirty="0" smtClean="0"/>
              <a:t>Realização de propostas não impostas</a:t>
            </a:r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lvl="1"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Coletiva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81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sz="4000" dirty="0" smtClean="0"/>
              <a:t>          </a:t>
            </a:r>
            <a:r>
              <a:rPr lang="en-US" sz="4000" b="1" dirty="0" err="1"/>
              <a:t>Pedagogia</a:t>
            </a:r>
            <a:r>
              <a:rPr lang="en-US" sz="4000" b="1" dirty="0"/>
              <a:t> da </a:t>
            </a:r>
            <a:r>
              <a:rPr lang="en-US" sz="4000" b="1" dirty="0" err="1"/>
              <a:t>Autonomia</a:t>
            </a:r>
            <a:endParaRPr lang="en-US" sz="4000" b="1" dirty="0" smtClean="0"/>
          </a:p>
        </p:txBody>
      </p:sp>
      <p:sp>
        <p:nvSpPr>
          <p:cNvPr id="6553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17600"/>
            <a:ext cx="8715375" cy="555176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3)   </a:t>
            </a:r>
            <a:r>
              <a:rPr lang="pt-BR" b="1" dirty="0" smtClean="0"/>
              <a:t>Ensinar é uma especificidade humana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Segurança, competência profissional </a:t>
            </a:r>
            <a:br>
              <a:rPr lang="pt-BR" dirty="0" smtClean="0"/>
            </a:br>
            <a:r>
              <a:rPr lang="pt-BR" dirty="0" smtClean="0"/>
              <a:t>e generosidade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Comprometimento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Educar é uma forma de intervir no mundo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Liberdade e autoridade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Tomada consciente de decisões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Saber escutar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Reconhecer que a educação é ideológica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Disponibilidade para o diálogo</a:t>
            </a:r>
          </a:p>
          <a:p>
            <a:pPr marL="914400" lvl="1" indent="-514350" eaLnBrk="1" hangingPunct="1">
              <a:buFont typeface="Arial" panose="020B0604020202020204" pitchFamily="34" charset="0"/>
              <a:buNone/>
            </a:pPr>
            <a:r>
              <a:rPr lang="pt-BR" dirty="0" smtClean="0"/>
              <a:t>  - Querer bem ao educando	</a:t>
            </a: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ucesso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97033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l" eaLnBrk="1" hangingPunct="1"/>
            <a:r>
              <a:rPr lang="en-US" sz="4000" b="1" dirty="0" smtClean="0"/>
              <a:t>         </a:t>
            </a:r>
            <a:r>
              <a:rPr lang="en-US" sz="4000" b="1" dirty="0" err="1" smtClean="0"/>
              <a:t>Pedagogia</a:t>
            </a:r>
            <a:r>
              <a:rPr lang="en-US" sz="4000" b="1" dirty="0" smtClean="0"/>
              <a:t> da </a:t>
            </a:r>
            <a:r>
              <a:rPr lang="en-US" sz="4000" b="1" dirty="0" err="1" smtClean="0"/>
              <a:t>Autonomia</a:t>
            </a:r>
            <a:endParaRPr lang="en-US" sz="4000" b="1" dirty="0" smtClean="0"/>
          </a:p>
        </p:txBody>
      </p:sp>
      <p:sp>
        <p:nvSpPr>
          <p:cNvPr id="66564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6929438" cy="4525963"/>
          </a:xfrm>
        </p:spPr>
        <p:txBody>
          <a:bodyPr/>
          <a:lstStyle/>
          <a:p>
            <a:pPr eaLnBrk="1" hangingPunct="1"/>
            <a:r>
              <a:rPr lang="pt-BR" sz="2800" smtClean="0"/>
              <a:t>A experiência pedagógica é capaz de estimular e desenvolver o gosto de querer bem e o gosto da alegria; sem isso, esta experiência  perderia sentido. </a:t>
            </a:r>
          </a:p>
          <a:p>
            <a:pPr eaLnBrk="1" hangingPunct="1"/>
            <a:r>
              <a:rPr lang="pt-BR" sz="2800" smtClean="0"/>
              <a:t>Isso não quer dizer que abra mão da seriedade da formação científica</a:t>
            </a:r>
            <a:br>
              <a:rPr lang="pt-BR" sz="2800" smtClean="0"/>
            </a:br>
            <a:r>
              <a:rPr lang="pt-BR" sz="2800" smtClean="0"/>
              <a:t>e da clareza política dos </a:t>
            </a:r>
            <a:br>
              <a:rPr lang="pt-BR" sz="2800" smtClean="0"/>
            </a:br>
            <a:r>
              <a:rPr lang="pt-BR" sz="2800" smtClean="0"/>
              <a:t>educadores sobre as mudanças sociais necessárias ao país. </a:t>
            </a:r>
            <a:endParaRPr lang="en-US" sz="2800" smtClean="0"/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		RESUMO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7587" name="Retângulo 15"/>
          <p:cNvSpPr>
            <a:spLocks noChangeArrowheads="1"/>
          </p:cNvSpPr>
          <p:nvPr/>
        </p:nvSpPr>
        <p:spPr bwMode="auto">
          <a:xfrm>
            <a:off x="500063" y="1304925"/>
            <a:ext cx="6357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 dirty="0"/>
              <a:t>Os saberes indispensáveis </a:t>
            </a:r>
            <a:r>
              <a:rPr lang="pt-BR" sz="2400" dirty="0" smtClean="0"/>
              <a:t>tornam </a:t>
            </a:r>
            <a:r>
              <a:rPr lang="pt-BR" sz="2400" dirty="0"/>
              <a:t>a prática docente crítica ou progressista, </a:t>
            </a:r>
          </a:p>
          <a:p>
            <a:pPr eaLnBrk="1" hangingPunct="1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Esses saberes devem ser conteúdo obrigatório na organização de programas de formação docente.</a:t>
            </a:r>
            <a:endParaRPr lang="en-US" sz="2400" dirty="0"/>
          </a:p>
        </p:txBody>
      </p:sp>
      <p:sp>
        <p:nvSpPr>
          <p:cNvPr id="67588" name="Retângulo 16"/>
          <p:cNvSpPr>
            <a:spLocks noChangeArrowheads="1"/>
          </p:cNvSpPr>
          <p:nvPr/>
        </p:nvSpPr>
        <p:spPr bwMode="auto">
          <a:xfrm>
            <a:off x="428625" y="3787775"/>
            <a:ext cx="8643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400"/>
              <a:t>Agrupam-se em três grandes áreas:</a:t>
            </a:r>
          </a:p>
          <a:p>
            <a:pPr eaLnBrk="1" hangingPunct="1">
              <a:buFontTx/>
              <a:buChar char="-"/>
            </a:pPr>
            <a:r>
              <a:rPr lang="pt-BR" sz="2400"/>
              <a:t> da relação intrínseca docência-discência, </a:t>
            </a:r>
          </a:p>
          <a:p>
            <a:pPr eaLnBrk="1" hangingPunct="1">
              <a:buFontTx/>
              <a:buChar char="-"/>
            </a:pPr>
            <a:r>
              <a:rPr lang="pt-BR" sz="2400"/>
              <a:t> do ensino como não transferência de conhecimento e </a:t>
            </a:r>
          </a:p>
          <a:p>
            <a:pPr eaLnBrk="1" hangingPunct="1">
              <a:buFontTx/>
              <a:buChar char="-"/>
            </a:pPr>
            <a:r>
              <a:rPr lang="pt-BR" sz="2400"/>
              <a:t> do ensino como uma especificidade humana.</a:t>
            </a:r>
            <a:endParaRPr lang="en-US" sz="2400"/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558482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FORMAÇÃO NO CONTEXTO DE TRABAHO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MEDIADOR, DIVERSIDADE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CULTURA LOCAL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PARCERIAS, PARTICIPAÇÃO, REFLEXÃO</a:t>
            </a:r>
          </a:p>
          <a:p>
            <a:r>
              <a:rPr lang="pt-BR" b="1" dirty="0" smtClean="0"/>
              <a:t>ENSINAR NÃO É TRANSFERIR, É LIBERTAR</a:t>
            </a:r>
          </a:p>
        </p:txBody>
      </p:sp>
    </p:spTree>
    <p:extLst>
      <p:ext uri="{BB962C8B-B14F-4D97-AF65-F5344CB8AC3E}">
        <p14:creationId xmlns:p14="http://schemas.microsoft.com/office/powerpoint/2010/main" val="15206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2736"/>
          <a:ext cx="7931224" cy="37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COORDENADOR</a:t>
                      </a:r>
                      <a:r>
                        <a:rPr lang="en-US" baseline="0" dirty="0" smtClean="0"/>
                        <a:t> PEDAGÓGICO E A GESTÃO DA ESCOLA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ALMEIDA</a:t>
                      </a:r>
                      <a:r>
                        <a:rPr lang="en-US" sz="2400" b="1" baseline="0" dirty="0" smtClean="0"/>
                        <a:t> e PLACCO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DOMINGUES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FREIRE</a:t>
                      </a:r>
                      <a:endParaRPr lang="pt-BR" sz="24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FUJIKAWA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LIBÂNEO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TARDIF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79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65" y="26369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6129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98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970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59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EIXO TEMÁTICO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1979712" y="325649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8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Monica M. FUJIKAWA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89806" y="1556792"/>
            <a:ext cx="84627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Graduação Pedagogia, PUC-SP, 1987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Especialização Psicopedagogia, S. Marcos, 1990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Mestrado </a:t>
            </a:r>
            <a:r>
              <a:rPr lang="pt-BR" sz="2400" dirty="0"/>
              <a:t>em </a:t>
            </a:r>
            <a:r>
              <a:rPr lang="pt-BR" sz="2400" dirty="0" smtClean="0"/>
              <a:t>Educação, Metodista, 2004** (registro)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Professora educação básica (</a:t>
            </a:r>
            <a:r>
              <a:rPr lang="pt-BR" sz="2400" dirty="0" err="1" smtClean="0"/>
              <a:t>Partner</a:t>
            </a:r>
            <a:r>
              <a:rPr lang="pt-BR" sz="2400" dirty="0" smtClean="0"/>
              <a:t>, Bradesco, </a:t>
            </a:r>
            <a:r>
              <a:rPr lang="pt-BR" sz="2400" dirty="0" err="1" smtClean="0"/>
              <a:t>Pueri</a:t>
            </a:r>
            <a:r>
              <a:rPr lang="pt-BR" sz="2400" dirty="0" smtClean="0"/>
              <a:t> Domus, </a:t>
            </a:r>
            <a:r>
              <a:rPr lang="pt-BR" sz="2400" dirty="0" err="1" smtClean="0"/>
              <a:t>VivaVida</a:t>
            </a:r>
            <a:r>
              <a:rPr lang="pt-BR" sz="2400" dirty="0" smtClean="0"/>
              <a:t>, </a:t>
            </a:r>
            <a:r>
              <a:rPr lang="pt-BR" sz="2400" dirty="0" err="1" smtClean="0"/>
              <a:t>UniVap</a:t>
            </a:r>
            <a:r>
              <a:rPr lang="pt-BR" sz="2400" dirty="0"/>
              <a:t>)</a:t>
            </a:r>
            <a:endParaRPr lang="pt-BR" sz="2400" dirty="0" smtClean="0"/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Coordenadora pedagógica e professora de pós graduação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Cursos de formação de Coordenador Pedagógico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Currículo e Planejamento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pt-BR" sz="2400" dirty="0" smtClean="0"/>
              <a:t>Registro e Prática Pedagógica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  <a:p>
            <a:pPr marL="342900" indent="-342900">
              <a:buFont typeface="Arial" charset="0"/>
              <a:buChar char="•"/>
              <a:defRPr/>
            </a:pPr>
            <a:endParaRPr lang="pt-BR" sz="2400" dirty="0" smtClean="0"/>
          </a:p>
        </p:txBody>
      </p:sp>
      <p:pic>
        <p:nvPicPr>
          <p:cNvPr id="39938" name="Picture 2" descr="https://d1pkzhm5uq4mnt.cloudfront.net/imagens/capas/_bd35324759bed03eb4d54f4bfb95c1a99f968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48" y="4077072"/>
            <a:ext cx="185395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Contemporaneidade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8462714" cy="5239469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pt-BR" sz="2400" dirty="0" smtClean="0"/>
              <a:t>Registro da prática pedagógica é um instrumento de reflexão.</a:t>
            </a:r>
          </a:p>
          <a:p>
            <a:pPr marL="0" indent="0" eaLnBrk="1" hangingPunct="1">
              <a:buNone/>
            </a:pPr>
            <a:r>
              <a:rPr lang="pt-BR" sz="2400" dirty="0" smtClean="0"/>
              <a:t>Mais do que o escrever impessoal dos diários.</a:t>
            </a:r>
          </a:p>
          <a:p>
            <a:pPr marL="0" indent="0" eaLnBrk="1" hangingPunct="1">
              <a:buNone/>
            </a:pPr>
            <a:r>
              <a:rPr lang="pt-BR" sz="2400" b="1" dirty="0" smtClean="0"/>
              <a:t>			Narração -&gt; Reflexão</a:t>
            </a:r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r>
              <a:rPr lang="pt-BR" sz="2400" dirty="0" smtClean="0"/>
              <a:t>Ao escrever, assume a autoria.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que aspectos destaca?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o que é importante?</a:t>
            </a:r>
          </a:p>
          <a:p>
            <a:pPr marL="0" indent="0" eaLnBrk="1" hangingPunct="1">
              <a:buNone/>
            </a:pPr>
            <a:r>
              <a:rPr lang="pt-BR" sz="2400" dirty="0" smtClean="0"/>
              <a:t>Ao socializar, partilha conhecimentos e possibilita o debate.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No </a:t>
            </a:r>
            <a:r>
              <a:rPr lang="pt-BR" sz="2400" dirty="0"/>
              <a:t>esforço de explicar seu ponto de vista sobre o que faz, aprende a elaborar teorias sobre sua prática docente.</a:t>
            </a:r>
          </a:p>
          <a:p>
            <a:pPr marL="0" indent="0" algn="ctr" eaLnBrk="1" hangingPunct="1">
              <a:buNone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Estabelece parcerias e valoriza as conquistas</a:t>
            </a:r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87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Contemporaneidade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8462714" cy="523946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r>
              <a:rPr lang="pt-BR" sz="2400" dirty="0" smtClean="0"/>
              <a:t>Os registros devem considerar dois aspectos:</a:t>
            </a:r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r>
              <a:rPr lang="pt-BR" sz="2400" b="1" dirty="0" smtClean="0"/>
              <a:t>Ético </a:t>
            </a:r>
            <a:r>
              <a:rPr lang="pt-BR" sz="2400" dirty="0" smtClean="0"/>
              <a:t> -  princípios, valores e motivação de quem escreve</a:t>
            </a:r>
            <a:endParaRPr lang="pt-BR" sz="2400" b="1" dirty="0" smtClean="0"/>
          </a:p>
          <a:p>
            <a:pPr marL="0" indent="0" eaLnBrk="1" hangingPunct="1">
              <a:buNone/>
            </a:pPr>
            <a:r>
              <a:rPr lang="pt-BR" sz="2400" b="1" dirty="0" smtClean="0"/>
              <a:t>Político </a:t>
            </a:r>
            <a:r>
              <a:rPr lang="pt-BR" sz="2400" dirty="0" smtClean="0"/>
              <a:t>- é feito com uma intenção, posicionamento e comprometimento</a:t>
            </a:r>
          </a:p>
          <a:p>
            <a:pPr marL="0" indent="0" eaLnBrk="1" hangingPunct="1">
              <a:buNone/>
            </a:pPr>
            <a:r>
              <a:rPr lang="pt-BR" sz="2400" dirty="0" smtClean="0"/>
              <a:t>		- existe um sentido atribuído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	- evidencia diversas visões sobre um contexto</a:t>
            </a:r>
          </a:p>
          <a:p>
            <a:pPr marL="0" indent="0" eaLnBrk="1" hangingPunct="1">
              <a:buNone/>
            </a:pPr>
            <a:r>
              <a:rPr lang="pt-BR" sz="2400" dirty="0" smtClean="0"/>
              <a:t>	</a:t>
            </a:r>
            <a:r>
              <a:rPr lang="pt-BR" sz="2400" dirty="0"/>
              <a:t>	</a:t>
            </a:r>
            <a:r>
              <a:rPr lang="pt-BR" sz="2400" dirty="0" smtClean="0"/>
              <a:t>- o autor reflete sobre sua escrita</a:t>
            </a:r>
          </a:p>
          <a:p>
            <a:pPr marL="0" indent="0" eaLnBrk="1" hangingPunct="1">
              <a:buNone/>
            </a:pPr>
            <a:r>
              <a:rPr lang="pt-BR" sz="2400" dirty="0" smtClean="0"/>
              <a:t>	</a:t>
            </a:r>
            <a:r>
              <a:rPr lang="pt-BR" sz="2400" dirty="0"/>
              <a:t>	</a:t>
            </a:r>
            <a:r>
              <a:rPr lang="pt-BR" sz="2400" dirty="0" smtClean="0"/>
              <a:t>- socialização com pares  (sentido coletivo)</a:t>
            </a:r>
          </a:p>
          <a:p>
            <a:pPr marL="0" indent="0" eaLnBrk="1" hangingPunct="1">
              <a:buNone/>
            </a:pPr>
            <a:r>
              <a:rPr lang="pt-BR" sz="2400" dirty="0" smtClean="0"/>
              <a:t>	</a:t>
            </a:r>
            <a:r>
              <a:rPr lang="pt-BR" sz="2400" dirty="0"/>
              <a:t>	</a:t>
            </a:r>
            <a:r>
              <a:rPr lang="pt-BR" sz="2400" dirty="0" smtClean="0"/>
              <a:t>- posicionamento porque existe um </a:t>
            </a:r>
            <a:r>
              <a:rPr lang="pt-BR" sz="2400" i="1" dirty="0" smtClean="0"/>
              <a:t>outro, </a:t>
            </a:r>
            <a:r>
              <a:rPr lang="pt-BR" sz="2400" dirty="0" smtClean="0"/>
              <a:t>que lê</a:t>
            </a:r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94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Contemporaneidade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8462714" cy="523946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r>
              <a:rPr lang="pt-BR" sz="2400" dirty="0" err="1" smtClean="0"/>
              <a:t>Zabalza</a:t>
            </a:r>
            <a:r>
              <a:rPr lang="pt-BR" sz="2400" dirty="0" smtClean="0"/>
              <a:t>: a reflexão tem duas vertentes complementares:</a:t>
            </a:r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r>
              <a:rPr lang="pt-BR" sz="2400" b="1" dirty="0" smtClean="0"/>
              <a:t>Referencial </a:t>
            </a:r>
            <a:r>
              <a:rPr lang="pt-BR" sz="2400" dirty="0" smtClean="0"/>
              <a:t> -  reflexão sobre o que se narra</a:t>
            </a:r>
            <a:endParaRPr lang="pt-BR" sz="2400" b="1" dirty="0" smtClean="0"/>
          </a:p>
          <a:p>
            <a:pPr marL="0" indent="0" eaLnBrk="1" hangingPunct="1">
              <a:buNone/>
            </a:pPr>
            <a:r>
              <a:rPr lang="pt-BR" sz="2400" b="1" dirty="0" smtClean="0"/>
              <a:t>Expressiva </a:t>
            </a:r>
            <a:r>
              <a:rPr lang="pt-BR" sz="2400" dirty="0" smtClean="0"/>
              <a:t>- expõe emoções, desejos e intenções da autoria</a:t>
            </a:r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r>
              <a:rPr lang="pt-BR" sz="2400" dirty="0" smtClean="0"/>
              <a:t>Exemplos: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Diários de classe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Relatórios dos alunos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Síntese de reuniões</a:t>
            </a:r>
          </a:p>
          <a:p>
            <a:pPr marL="0" indent="0" eaLnBrk="1" hangingPunct="1">
              <a:buNone/>
            </a:pPr>
            <a:r>
              <a:rPr lang="pt-BR" sz="2400" dirty="0"/>
              <a:t>	</a:t>
            </a:r>
            <a:r>
              <a:rPr lang="pt-BR" sz="2400" dirty="0" smtClean="0"/>
              <a:t>Relatório de Avaliação</a:t>
            </a:r>
            <a:endParaRPr lang="pt-BR" sz="2400" dirty="0"/>
          </a:p>
          <a:p>
            <a:pPr marL="0" indent="0" eaLnBrk="1" hangingPunct="1">
              <a:buNone/>
            </a:pPr>
            <a:endParaRPr lang="pt-BR" sz="2400" dirty="0"/>
          </a:p>
          <a:p>
            <a:pPr marL="0" indent="0" eaLnBrk="1" hangingPunct="1">
              <a:buNone/>
            </a:pPr>
            <a:endParaRPr lang="pt-BR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18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6607" y="0"/>
            <a:ext cx="6957392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Funções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C.P.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975737"/>
              </p:ext>
            </p:extLst>
          </p:nvPr>
        </p:nvGraphicFramePr>
        <p:xfrm>
          <a:off x="1043608" y="1628800"/>
          <a:ext cx="701660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/>
          <p:cNvSpPr/>
          <p:nvPr/>
        </p:nvSpPr>
        <p:spPr>
          <a:xfrm>
            <a:off x="5760852" y="1480961"/>
            <a:ext cx="2690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Dá condição para</a:t>
            </a:r>
          </a:p>
          <a:p>
            <a:r>
              <a:rPr lang="pt-BR" sz="2000" b="1" dirty="0" smtClean="0"/>
              <a:t>o trabalho coletivo</a:t>
            </a:r>
          </a:p>
          <a:p>
            <a:r>
              <a:rPr lang="pt-BR" sz="2000" b="1" dirty="0" smtClean="0"/>
              <a:t>em função da realidade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6372200" y="3710774"/>
            <a:ext cx="24116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Ajuda o professor a</a:t>
            </a:r>
          </a:p>
          <a:p>
            <a:r>
              <a:rPr lang="pt-BR" sz="2000" b="1" dirty="0" smtClean="0"/>
              <a:t>Ser reflexivo e crítico</a:t>
            </a:r>
          </a:p>
          <a:p>
            <a:r>
              <a:rPr lang="pt-BR" sz="2000" b="1" dirty="0" smtClean="0"/>
              <a:t>na sua prática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755576" y="3737485"/>
            <a:ext cx="22401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Dá condição para</a:t>
            </a:r>
          </a:p>
          <a:p>
            <a:r>
              <a:rPr lang="pt-BR" sz="2000" b="1" dirty="0" smtClean="0"/>
              <a:t>aprofundar na área</a:t>
            </a:r>
          </a:p>
          <a:p>
            <a:r>
              <a:rPr lang="pt-BR" sz="2000" b="1" dirty="0" smtClean="0"/>
              <a:t>e trabalhar com ela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0862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Contemporaneidade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0372" y="1556792"/>
            <a:ext cx="8903627" cy="48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IDEIAS-CHAVE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FORMAÇÃO NO CONTEXTO DE TRABAHO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MEDIADOR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ENTENDIMENTO/RESPEITO À CULTURA LOCAL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PARCERIAS, PARTICIPAÇÃO, REFLEXÃO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ENSINAR NÃO É TRANSFERIR, É LIBERTAR</a:t>
            </a:r>
          </a:p>
          <a:p>
            <a:r>
              <a:rPr lang="pt-BR" b="1" dirty="0" smtClean="0"/>
              <a:t>REGISTRO COMO FERRAMENTA REFLEXIVA</a:t>
            </a:r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8862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3" cy="1143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C.P.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Contemporaneidade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285875"/>
            <a:ext cx="8462714" cy="523946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sz="2400" dirty="0" smtClean="0"/>
              <a:t>VÍDEO - O PAPEL DO CP</a:t>
            </a:r>
          </a:p>
          <a:p>
            <a:pPr marL="0" indent="0" eaLnBrk="1" hangingPunct="1">
              <a:buNone/>
            </a:pPr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1475656" y="2708920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hlinkClick r:id="rId4"/>
              </a:rPr>
              <a:t>https://www.youtube.com/watch?v=iLPVxmu1pHY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295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52736"/>
          <a:ext cx="7931224" cy="37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COORDENADOR</a:t>
                      </a:r>
                      <a:r>
                        <a:rPr lang="en-US" baseline="0" dirty="0" smtClean="0"/>
                        <a:t> PEDAGÓGICO E A GESTÃO DA ESCOLA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ALMEIDA</a:t>
                      </a:r>
                      <a:r>
                        <a:rPr lang="en-US" sz="2400" b="1" baseline="0" dirty="0" smtClean="0"/>
                        <a:t> e PLACCO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DOMINGUES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228600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FREIRE</a:t>
                      </a:r>
                      <a:endParaRPr lang="pt-BR" sz="24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FUJIKAWA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LIBÂNEO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lvl="5"/>
                      <a:r>
                        <a:rPr lang="en-US" sz="2400" b="1" dirty="0" smtClean="0"/>
                        <a:t>TARDIF</a:t>
                      </a:r>
                      <a:endParaRPr lang="pt-B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79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65" y="26369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6129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298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970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9593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EIXO TEMÁTICO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1979712" y="3844519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José Carlos LIBÂNEO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395536" y="1495326"/>
            <a:ext cx="85689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/>
              <a:t>74 </a:t>
            </a:r>
            <a:r>
              <a:rPr lang="en-US" sz="2400" dirty="0" err="1" smtClean="0"/>
              <a:t>anos</a:t>
            </a:r>
            <a:r>
              <a:rPr lang="en-US" sz="2400" dirty="0" smtClean="0"/>
              <a:t> (</a:t>
            </a:r>
            <a:r>
              <a:rPr lang="en-US" sz="2400" dirty="0" err="1" smtClean="0"/>
              <a:t>Angatuba</a:t>
            </a:r>
            <a:r>
              <a:rPr lang="en-US" sz="2400" dirty="0" smtClean="0"/>
              <a:t> SP, 1945)- </a:t>
            </a:r>
            <a:r>
              <a:rPr lang="en-US" sz="2400" dirty="0" err="1" smtClean="0"/>
              <a:t>hoje</a:t>
            </a:r>
            <a:r>
              <a:rPr lang="en-US" sz="2400" dirty="0" smtClean="0"/>
              <a:t> mora GO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Filósofo</a:t>
            </a:r>
            <a:r>
              <a:rPr lang="en-US" sz="2400" dirty="0" smtClean="0"/>
              <a:t> (PUC, 1966)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Especialista</a:t>
            </a:r>
            <a:r>
              <a:rPr lang="en-US" sz="2400" dirty="0" smtClean="0"/>
              <a:t> </a:t>
            </a:r>
            <a:r>
              <a:rPr lang="en-US" sz="2400" dirty="0" err="1" smtClean="0"/>
              <a:t>Educação</a:t>
            </a:r>
            <a:r>
              <a:rPr lang="en-US" sz="2400" dirty="0" smtClean="0"/>
              <a:t> Escolar </a:t>
            </a:r>
            <a:r>
              <a:rPr lang="en-US" sz="2400" dirty="0" err="1" smtClean="0"/>
              <a:t>Brasileira</a:t>
            </a:r>
            <a:r>
              <a:rPr lang="en-US" sz="2400" dirty="0" smtClean="0"/>
              <a:t>, UFG 1980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Mestrado</a:t>
            </a:r>
            <a:r>
              <a:rPr lang="en-US" sz="2400" dirty="0" smtClean="0"/>
              <a:t> </a:t>
            </a:r>
            <a:r>
              <a:rPr lang="en-US" sz="2400" dirty="0" err="1" smtClean="0"/>
              <a:t>Filosofia</a:t>
            </a:r>
            <a:r>
              <a:rPr lang="en-US" sz="2400" dirty="0" smtClean="0"/>
              <a:t> </a:t>
            </a:r>
            <a:r>
              <a:rPr lang="en-US" sz="2400" dirty="0" err="1" smtClean="0"/>
              <a:t>Educação</a:t>
            </a:r>
            <a:r>
              <a:rPr lang="en-US" sz="2400" dirty="0" smtClean="0"/>
              <a:t>, PUC-SP, 1984 (</a:t>
            </a:r>
            <a:r>
              <a:rPr lang="en-US" sz="2400" dirty="0" err="1" smtClean="0"/>
              <a:t>prática</a:t>
            </a:r>
            <a:r>
              <a:rPr lang="en-US" sz="2400" dirty="0" smtClean="0"/>
              <a:t> </a:t>
            </a:r>
            <a:r>
              <a:rPr lang="en-US" sz="2400" dirty="0" err="1" smtClean="0"/>
              <a:t>professores</a:t>
            </a:r>
            <a:r>
              <a:rPr lang="en-US" sz="2400" dirty="0" smtClean="0"/>
              <a:t>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Doutorado</a:t>
            </a:r>
            <a:r>
              <a:rPr lang="en-US" sz="2400" dirty="0" smtClean="0"/>
              <a:t> </a:t>
            </a:r>
            <a:r>
              <a:rPr lang="en-US" sz="2400" dirty="0" err="1" smtClean="0"/>
              <a:t>Filosofia</a:t>
            </a:r>
            <a:r>
              <a:rPr lang="en-US" sz="2400" dirty="0" smtClean="0"/>
              <a:t> e </a:t>
            </a:r>
            <a:r>
              <a:rPr lang="en-US" sz="2400" dirty="0" err="1" smtClean="0"/>
              <a:t>História</a:t>
            </a:r>
            <a:r>
              <a:rPr lang="en-US" sz="2400" dirty="0" smtClean="0"/>
              <a:t> </a:t>
            </a:r>
            <a:r>
              <a:rPr lang="en-US" sz="2400" dirty="0" err="1" smtClean="0"/>
              <a:t>Educação</a:t>
            </a:r>
            <a:r>
              <a:rPr lang="en-US" sz="2400" dirty="0" smtClean="0"/>
              <a:t>, 	PUC-SP 1990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Pós</a:t>
            </a:r>
            <a:r>
              <a:rPr lang="en-US" sz="2400" dirty="0" smtClean="0"/>
              <a:t>-doc, Valladolid, </a:t>
            </a:r>
            <a:r>
              <a:rPr lang="en-US" sz="2400" dirty="0" err="1" smtClean="0"/>
              <a:t>Espanha</a:t>
            </a:r>
            <a:r>
              <a:rPr lang="en-US" sz="2400" dirty="0" smtClean="0"/>
              <a:t>, 2005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Foi</a:t>
            </a:r>
            <a:r>
              <a:rPr lang="en-US" sz="2400" dirty="0" smtClean="0"/>
              <a:t> </a:t>
            </a:r>
            <a:r>
              <a:rPr lang="en-US" sz="2400" dirty="0" err="1" smtClean="0"/>
              <a:t>diretor</a:t>
            </a:r>
            <a:r>
              <a:rPr lang="en-US" sz="2400" dirty="0" smtClean="0"/>
              <a:t> de </a:t>
            </a:r>
            <a:r>
              <a:rPr lang="en-US" sz="2400" dirty="0" err="1" smtClean="0"/>
              <a:t>escola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</a:t>
            </a:r>
            <a:r>
              <a:rPr lang="en-US" sz="2400" dirty="0" smtClean="0"/>
              <a:t> (Gin. Experimental da </a:t>
            </a:r>
            <a:r>
              <a:rPr lang="en-US" sz="2400" dirty="0" err="1" smtClean="0"/>
              <a:t>Lapa</a:t>
            </a:r>
            <a:r>
              <a:rPr lang="en-US" sz="2400" dirty="0" smtClean="0"/>
              <a:t>), de </a:t>
            </a:r>
            <a:r>
              <a:rPr lang="en-US" sz="2400" dirty="0" err="1" smtClean="0"/>
              <a:t>centro</a:t>
            </a:r>
            <a:r>
              <a:rPr lang="en-US" sz="2400" dirty="0" smtClean="0"/>
              <a:t>  de </a:t>
            </a:r>
            <a:r>
              <a:rPr lang="en-US" sz="2400" dirty="0" err="1" smtClean="0"/>
              <a:t>formação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professores</a:t>
            </a:r>
            <a:r>
              <a:rPr lang="en-US" sz="2400" dirty="0" smtClean="0"/>
              <a:t>, professor de </a:t>
            </a:r>
            <a:r>
              <a:rPr lang="en-US" sz="2400" dirty="0" err="1" smtClean="0"/>
              <a:t>ensino</a:t>
            </a:r>
            <a:r>
              <a:rPr lang="en-US" sz="2400" dirty="0" smtClean="0"/>
              <a:t> superior, director da ANDE, consultor CNPQ, INEP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 smtClean="0"/>
              <a:t>Hoje</a:t>
            </a:r>
            <a:r>
              <a:rPr lang="en-US" sz="2400" dirty="0" smtClean="0"/>
              <a:t>, </a:t>
            </a:r>
            <a:r>
              <a:rPr lang="en-US" sz="2400" dirty="0" err="1" smtClean="0"/>
              <a:t>coordenação</a:t>
            </a:r>
            <a:r>
              <a:rPr lang="en-US" sz="2400" dirty="0" smtClean="0"/>
              <a:t> </a:t>
            </a:r>
            <a:r>
              <a:rPr lang="en-US" sz="2400" dirty="0" err="1" smtClean="0"/>
              <a:t>grupo</a:t>
            </a:r>
            <a:r>
              <a:rPr lang="en-US" sz="2400" dirty="0" smtClean="0"/>
              <a:t> </a:t>
            </a:r>
            <a:r>
              <a:rPr lang="en-US" sz="2400" dirty="0" err="1" smtClean="0"/>
              <a:t>didática</a:t>
            </a:r>
            <a:r>
              <a:rPr lang="en-US" sz="2400" dirty="0" smtClean="0"/>
              <a:t> ANPED, consultor,  CAPES, </a:t>
            </a:r>
            <a:r>
              <a:rPr lang="en-US" sz="2400" dirty="0" err="1" smtClean="0"/>
              <a:t>vários</a:t>
            </a:r>
            <a:r>
              <a:rPr lang="en-US" sz="2400" dirty="0" smtClean="0"/>
              <a:t> </a:t>
            </a:r>
            <a:r>
              <a:rPr lang="en-US" sz="2400" dirty="0" err="1" smtClean="0"/>
              <a:t>conselhos</a:t>
            </a:r>
            <a:r>
              <a:rPr lang="en-US" sz="2400" dirty="0" smtClean="0"/>
              <a:t> </a:t>
            </a:r>
            <a:r>
              <a:rPr lang="en-US" sz="2400" dirty="0" err="1" smtClean="0"/>
              <a:t>editoriais</a:t>
            </a:r>
            <a:r>
              <a:rPr lang="en-US" sz="2400" dirty="0" smtClean="0"/>
              <a:t>, prof. PUC-GO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/>
              <a:t>7 </a:t>
            </a:r>
            <a:r>
              <a:rPr lang="en-US" sz="2400" dirty="0" err="1" smtClean="0"/>
              <a:t>páginas</a:t>
            </a:r>
            <a:r>
              <a:rPr lang="en-US" sz="2400" dirty="0" smtClean="0"/>
              <a:t> de </a:t>
            </a:r>
            <a:r>
              <a:rPr lang="en-US" sz="2400" dirty="0" err="1" smtClean="0"/>
              <a:t>publicações</a:t>
            </a:r>
            <a:r>
              <a:rPr lang="en-US" sz="2400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214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25" y="1463873"/>
            <a:ext cx="8286750" cy="40564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Competências profissionais básicas dos educadores</a:t>
            </a:r>
          </a:p>
          <a:p>
            <a:pPr lvl="0">
              <a:spcBef>
                <a:spcPct val="20000"/>
              </a:spcBef>
            </a:pPr>
            <a:r>
              <a:rPr lang="pt-BR" sz="2800" dirty="0">
                <a:solidFill>
                  <a:prstClr val="black"/>
                </a:solidFill>
              </a:rPr>
              <a:t>	</a:t>
            </a:r>
            <a:endParaRPr lang="pt-BR" sz="2800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Participar da gestão e organização da escola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Cooperar com os outros profissionais em projetos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Saber tomar decisões pedagógico-didáticas, organizacionais e administrativas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uma ligação direta entre gestão e aprendizagem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25" y="1463873"/>
            <a:ext cx="828675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As pessoas mudam com a organização e a organização muda com as pessoas.</a:t>
            </a:r>
          </a:p>
          <a:p>
            <a:pPr lvl="0">
              <a:spcBef>
                <a:spcPct val="20000"/>
              </a:spcBef>
            </a:pPr>
            <a:endParaRPr lang="pt-BR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As escolas pertencem a um sistema (não são 100% autônomas)</a:t>
            </a:r>
          </a:p>
        </p:txBody>
      </p:sp>
    </p:spTree>
    <p:extLst>
      <p:ext uri="{BB962C8B-B14F-4D97-AF65-F5344CB8AC3E}">
        <p14:creationId xmlns:p14="http://schemas.microsoft.com/office/powerpoint/2010/main" val="32038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25" y="1463873"/>
            <a:ext cx="8286750" cy="40072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Concepções de Gestão</a:t>
            </a:r>
          </a:p>
          <a:p>
            <a:pPr lvl="0">
              <a:spcBef>
                <a:spcPct val="20000"/>
              </a:spcBef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b="1" dirty="0" smtClean="0">
                <a:solidFill>
                  <a:prstClr val="black"/>
                </a:solidFill>
              </a:rPr>
              <a:t>Técnico-científica </a:t>
            </a:r>
            <a:r>
              <a:rPr lang="pt-BR" sz="2400" dirty="0" smtClean="0">
                <a:solidFill>
                  <a:prstClr val="black"/>
                </a:solidFill>
              </a:rPr>
              <a:t>- valoriza poder e autoridade (diretor)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Funcionamento racional, P-O-D-C para ser eficiente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Hierarquia, regras e procedimentos 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Burocrática -&gt; Qualidade Total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Maior ênfase nas tarefas que nas interações 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25" y="1463873"/>
            <a:ext cx="8286750" cy="40072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Concepções de Gestão</a:t>
            </a:r>
          </a:p>
          <a:p>
            <a:pPr lvl="0">
              <a:spcBef>
                <a:spcPct val="20000"/>
              </a:spcBef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b="1" dirty="0" err="1" smtClean="0">
                <a:solidFill>
                  <a:prstClr val="black"/>
                </a:solidFill>
              </a:rPr>
              <a:t>Sociocrítica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Sistema que agrega pessoas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Ações intencionais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Importância nas interações 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Relações com o contexto sociocultural e político</a:t>
            </a:r>
          </a:p>
          <a:p>
            <a:pPr lvl="0">
              <a:spcBef>
                <a:spcPct val="20000"/>
              </a:spcBef>
            </a:pPr>
            <a:endParaRPr lang="pt-BR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E GESTÃO DA ESCOLA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28625" y="1463873"/>
            <a:ext cx="828675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dirty="0">
                <a:solidFill>
                  <a:prstClr val="black"/>
                </a:solidFill>
              </a:rPr>
              <a:t>(6) Sistema de Organização e Gestão da Escola</a:t>
            </a: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Concepções de Gestão</a:t>
            </a:r>
          </a:p>
          <a:p>
            <a:pPr lvl="0">
              <a:spcBef>
                <a:spcPct val="20000"/>
              </a:spcBef>
            </a:pPr>
            <a:r>
              <a:rPr lang="pt-BR" sz="2400" b="1" dirty="0" err="1" smtClean="0">
                <a:solidFill>
                  <a:prstClr val="black"/>
                </a:solidFill>
              </a:rPr>
              <a:t>Autogestionária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Responsabilidade coletiva</a:t>
            </a:r>
            <a:endParaRPr lang="pt-BR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	Ausência da direção centralizada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Maior participação direta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Gestão interna com </a:t>
            </a:r>
            <a:r>
              <a:rPr lang="pt-BR" sz="2400" dirty="0" err="1" smtClean="0">
                <a:solidFill>
                  <a:prstClr val="black"/>
                </a:solidFill>
              </a:rPr>
              <a:t>autogestao</a:t>
            </a:r>
            <a:r>
              <a:rPr lang="pt-BR" sz="2400" dirty="0" smtClean="0">
                <a:solidFill>
                  <a:prstClr val="black"/>
                </a:solidFill>
              </a:rPr>
              <a:t> social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Decisões  coletivas por assembleias e reuniões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Auto-organização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Recusa a normas e sistemas de controle</a:t>
            </a:r>
          </a:p>
          <a:p>
            <a:pPr lvl="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</a:rPr>
              <a:t>	</a:t>
            </a:r>
            <a:r>
              <a:rPr lang="pt-BR" sz="2400" dirty="0" smtClean="0">
                <a:solidFill>
                  <a:prstClr val="black"/>
                </a:solidFill>
              </a:rPr>
              <a:t>Ênfase nas relações mais do que nas tarefas</a:t>
            </a:r>
          </a:p>
        </p:txBody>
      </p:sp>
    </p:spTree>
    <p:extLst>
      <p:ext uri="{BB962C8B-B14F-4D97-AF65-F5344CB8AC3E}">
        <p14:creationId xmlns:p14="http://schemas.microsoft.com/office/powerpoint/2010/main" val="5277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4644</Words>
  <Application>Microsoft Office PowerPoint</Application>
  <PresentationFormat>Apresentação na tela (4:3)</PresentationFormat>
  <Paragraphs>1496</Paragraphs>
  <Slides>143</Slides>
  <Notes>141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143</vt:i4>
      </vt:variant>
    </vt:vector>
  </HeadingPairs>
  <TitlesOfParts>
    <vt:vector size="147" baseType="lpstr">
      <vt:lpstr>18thCentury</vt:lpstr>
      <vt:lpstr>Arial</vt:lpstr>
      <vt:lpstr>Calibri</vt:lpstr>
      <vt:lpstr>Tema do Office</vt:lpstr>
      <vt:lpstr>Concurso 2019 Curso preparatório Coordenador Pedagógico</vt:lpstr>
      <vt:lpstr>ATENÇÃO!</vt:lpstr>
      <vt:lpstr>EIXO TEMÁTICO</vt:lpstr>
      <vt:lpstr>Laurinda R. de ALMEIDA</vt:lpstr>
      <vt:lpstr>Vera M.N.S. PLACCO</vt:lpstr>
      <vt:lpstr>1- História</vt:lpstr>
      <vt:lpstr>Apresentação do PowerPoint</vt:lpstr>
      <vt:lpstr>1 - História</vt:lpstr>
      <vt:lpstr>1 - Funções do C.P.</vt:lpstr>
      <vt:lpstr>2 - Saberes e Aprendizagens</vt:lpstr>
      <vt:lpstr>2 - Saberes e Aprendizagens</vt:lpstr>
      <vt:lpstr>2 - Saberes e Aprendizagens</vt:lpstr>
      <vt:lpstr>2 - Saberes e Aprendizagens</vt:lpstr>
      <vt:lpstr>2 - Saberes e Aprendizagens</vt:lpstr>
      <vt:lpstr>2 - Saberes e Aprendizagens</vt:lpstr>
      <vt:lpstr>2 - Saberes e Aprendizagens</vt:lpstr>
      <vt:lpstr>3 - Formação para a Diversidade</vt:lpstr>
      <vt:lpstr>3 - Formação para a Diversidade</vt:lpstr>
      <vt:lpstr>3 - Formação para a Diversidade</vt:lpstr>
      <vt:lpstr>3 - Formação para a Diversidade</vt:lpstr>
      <vt:lpstr>3 - Formação para a Diversidade</vt:lpstr>
      <vt:lpstr>3 - Formação para a Diversidade</vt:lpstr>
      <vt:lpstr>4 - Saberes do C.P. de Ed. Infantil</vt:lpstr>
      <vt:lpstr>4 - Saberes do C.P. de Ed. Infantil</vt:lpstr>
      <vt:lpstr>4 - Saberes do C.P. de Ed. Infantil</vt:lpstr>
      <vt:lpstr>4 - Saberes do C.P. de Ed. Infantil</vt:lpstr>
      <vt:lpstr>5 - C.P. de Professor Alfabetizador</vt:lpstr>
      <vt:lpstr>5 - C.P. de Professor Alfabetizador</vt:lpstr>
      <vt:lpstr>6 - C.P. no ciclo II</vt:lpstr>
      <vt:lpstr>7 - C.P. na EJA</vt:lpstr>
      <vt:lpstr>7 - C.P. na EJA</vt:lpstr>
      <vt:lpstr>7 - C.P. na EJA</vt:lpstr>
      <vt:lpstr>8 - C.P. e a Inclusão</vt:lpstr>
      <vt:lpstr>8 - C.P. e a Inclusão</vt:lpstr>
      <vt:lpstr>8 - C.P. e a Inclusão</vt:lpstr>
      <vt:lpstr>9 - C.P. e a Singularidade das Escolas</vt:lpstr>
      <vt:lpstr>9 - C.P. e a Singularidade das Escolas</vt:lpstr>
      <vt:lpstr>IDEIAS-CHAVE</vt:lpstr>
      <vt:lpstr>EIXO TEMÁTICO</vt:lpstr>
      <vt:lpstr>Apresentação do PowerPoint</vt:lpstr>
      <vt:lpstr>Isaneide DOMINGUES</vt:lpstr>
      <vt:lpstr>C.P. e Formação Contínua</vt:lpstr>
      <vt:lpstr>C.P. e Formação Contínua</vt:lpstr>
      <vt:lpstr>C.P. e Formação Contínua</vt:lpstr>
      <vt:lpstr>Apresentação do PowerPoint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C.P. e Formação Contínua</vt:lpstr>
      <vt:lpstr>IDEIAS-CHAVE</vt:lpstr>
      <vt:lpstr>EIXO TEMÁTICO</vt:lpstr>
      <vt:lpstr>Apresentação do PowerPoint</vt:lpstr>
      <vt:lpstr>Paulo FREIRE</vt:lpstr>
      <vt:lpstr>          Pedagogia da Autonomia</vt:lpstr>
      <vt:lpstr>          Pedagogia da Autonomia</vt:lpstr>
      <vt:lpstr>          Pedagogia da Autonomia</vt:lpstr>
      <vt:lpstr>         Pedagogia da Autonomia</vt:lpstr>
      <vt:lpstr>Apresentação do PowerPoint</vt:lpstr>
      <vt:lpstr>Apresentação do PowerPoint</vt:lpstr>
      <vt:lpstr>IDEIAS-CHAVE</vt:lpstr>
      <vt:lpstr>EIXO TEMÁTICO</vt:lpstr>
      <vt:lpstr>Monica M. FUJIKAWA</vt:lpstr>
      <vt:lpstr>C.P. Questões da Contemporaneidade</vt:lpstr>
      <vt:lpstr>C.P. Questões da Contemporaneidade</vt:lpstr>
      <vt:lpstr>C.P. Questões da Contemporaneidade</vt:lpstr>
      <vt:lpstr>C.P. Questões da Contemporaneidade</vt:lpstr>
      <vt:lpstr>IDEIAS-CHAVE</vt:lpstr>
      <vt:lpstr>C.P. Questões da Contemporaneidade</vt:lpstr>
      <vt:lpstr>EIXO TEMÁTICO</vt:lpstr>
      <vt:lpstr>José Carlos LIBÂNEO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ORGANIZAÇÃO E GESTÃO DA ESCOLA</vt:lpstr>
      <vt:lpstr>IDEIAS-CHAVE</vt:lpstr>
      <vt:lpstr>EIXO TEMÁTICO</vt:lpstr>
      <vt:lpstr>Maurice TARDIFF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            Tardiff: O trabalho docente</vt:lpstr>
      <vt:lpstr>IDEIAS-CHAVE</vt:lpstr>
      <vt:lpstr>IDEIAS-CHAVE</vt:lpstr>
      <vt:lpstr>Apresentação do PowerPoint</vt:lpstr>
      <vt:lpstr>Apresentação do PowerPoint</vt:lpstr>
      <vt:lpstr>Como estudar para concursos</vt:lpstr>
      <vt:lpstr>Apresentação do PowerPoint</vt:lpstr>
      <vt:lpstr>Como estudar para concursos</vt:lpstr>
      <vt:lpstr>Como estudar para concursos</vt:lpstr>
      <vt:lpstr>Como estudar para concursos</vt:lpstr>
      <vt:lpstr>Como estudar para concursos</vt:lpstr>
      <vt:lpstr>ALIMENTAÇÃO</vt:lpstr>
      <vt:lpstr>Como estudar para concursos</vt:lpstr>
      <vt:lpstr>Apresentação do PowerPoint</vt:lpstr>
      <vt:lpstr>Da “minha” parte…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2012</dc:title>
  <dc:creator>BERA</dc:creator>
  <cp:lastModifiedBy>BERARDI .</cp:lastModifiedBy>
  <cp:revision>289</cp:revision>
  <dcterms:created xsi:type="dcterms:W3CDTF">2012-08-21T20:24:02Z</dcterms:created>
  <dcterms:modified xsi:type="dcterms:W3CDTF">2019-07-19T13:28:34Z</dcterms:modified>
</cp:coreProperties>
</file>