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0"/>
  </p:notesMasterIdLst>
  <p:sldIdLst>
    <p:sldId id="257" r:id="rId2"/>
    <p:sldId id="310" r:id="rId3"/>
    <p:sldId id="308" r:id="rId4"/>
    <p:sldId id="292" r:id="rId5"/>
    <p:sldId id="259" r:id="rId6"/>
    <p:sldId id="262" r:id="rId7"/>
    <p:sldId id="263" r:id="rId8"/>
    <p:sldId id="287" r:id="rId9"/>
    <p:sldId id="275" r:id="rId10"/>
    <p:sldId id="264" r:id="rId11"/>
    <p:sldId id="291" r:id="rId12"/>
    <p:sldId id="293" r:id="rId13"/>
    <p:sldId id="294" r:id="rId14"/>
    <p:sldId id="295" r:id="rId15"/>
    <p:sldId id="296" r:id="rId16"/>
    <p:sldId id="297" r:id="rId17"/>
    <p:sldId id="298" r:id="rId18"/>
    <p:sldId id="299" r:id="rId19"/>
    <p:sldId id="359" r:id="rId20"/>
    <p:sldId id="357" r:id="rId21"/>
    <p:sldId id="289" r:id="rId22"/>
    <p:sldId id="288" r:id="rId23"/>
    <p:sldId id="358" r:id="rId24"/>
    <p:sldId id="318" r:id="rId25"/>
    <p:sldId id="306" r:id="rId26"/>
    <p:sldId id="270" r:id="rId27"/>
    <p:sldId id="319" r:id="rId28"/>
    <p:sldId id="371" r:id="rId29"/>
    <p:sldId id="321" r:id="rId30"/>
    <p:sldId id="343" r:id="rId31"/>
    <p:sldId id="356" r:id="rId32"/>
    <p:sldId id="307" r:id="rId33"/>
    <p:sldId id="272" r:id="rId34"/>
    <p:sldId id="315" r:id="rId35"/>
    <p:sldId id="316" r:id="rId36"/>
    <p:sldId id="317" r:id="rId37"/>
    <p:sldId id="349" r:id="rId38"/>
    <p:sldId id="372" r:id="rId39"/>
    <p:sldId id="369" r:id="rId40"/>
    <p:sldId id="348" r:id="rId41"/>
    <p:sldId id="344" r:id="rId42"/>
    <p:sldId id="341" r:id="rId43"/>
    <p:sldId id="342" r:id="rId44"/>
    <p:sldId id="345" r:id="rId45"/>
    <p:sldId id="273" r:id="rId46"/>
    <p:sldId id="347" r:id="rId47"/>
    <p:sldId id="281" r:id="rId48"/>
    <p:sldId id="301" r:id="rId49"/>
    <p:sldId id="339" r:id="rId50"/>
    <p:sldId id="335" r:id="rId51"/>
    <p:sldId id="373" r:id="rId52"/>
    <p:sldId id="365" r:id="rId53"/>
    <p:sldId id="355" r:id="rId54"/>
    <p:sldId id="351" r:id="rId55"/>
    <p:sldId id="282" r:id="rId56"/>
    <p:sldId id="352" r:id="rId57"/>
    <p:sldId id="353" r:id="rId58"/>
    <p:sldId id="354" r:id="rId59"/>
    <p:sldId id="336" r:id="rId60"/>
    <p:sldId id="337" r:id="rId61"/>
    <p:sldId id="338" r:id="rId62"/>
    <p:sldId id="325" r:id="rId63"/>
    <p:sldId id="322" r:id="rId64"/>
    <p:sldId id="323" r:id="rId65"/>
    <p:sldId id="324" r:id="rId66"/>
    <p:sldId id="305" r:id="rId67"/>
    <p:sldId id="367" r:id="rId68"/>
    <p:sldId id="368" r:id="rId69"/>
    <p:sldId id="366" r:id="rId70"/>
    <p:sldId id="334" r:id="rId71"/>
    <p:sldId id="304" r:id="rId72"/>
    <p:sldId id="350" r:id="rId73"/>
    <p:sldId id="311" r:id="rId74"/>
    <p:sldId id="314" r:id="rId75"/>
    <p:sldId id="374" r:id="rId76"/>
    <p:sldId id="312" r:id="rId77"/>
    <p:sldId id="258" r:id="rId78"/>
    <p:sldId id="303" r:id="rId79"/>
    <p:sldId id="302" r:id="rId80"/>
    <p:sldId id="361" r:id="rId81"/>
    <p:sldId id="329" r:id="rId82"/>
    <p:sldId id="327" r:id="rId83"/>
    <p:sldId id="328" r:id="rId84"/>
    <p:sldId id="331" r:id="rId85"/>
    <p:sldId id="363" r:id="rId86"/>
    <p:sldId id="284" r:id="rId87"/>
    <p:sldId id="364" r:id="rId88"/>
    <p:sldId id="360" r:id="rId8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E821A67-511C-8940-BF08-740DC23DEA84}">
          <p14:sldIdLst>
            <p14:sldId id="257"/>
            <p14:sldId id="310"/>
            <p14:sldId id="308"/>
            <p14:sldId id="292"/>
            <p14:sldId id="259"/>
            <p14:sldId id="262"/>
            <p14:sldId id="263"/>
            <p14:sldId id="287"/>
            <p14:sldId id="275"/>
            <p14:sldId id="264"/>
            <p14:sldId id="291"/>
            <p14:sldId id="293"/>
            <p14:sldId id="294"/>
            <p14:sldId id="295"/>
            <p14:sldId id="296"/>
            <p14:sldId id="297"/>
            <p14:sldId id="298"/>
            <p14:sldId id="299"/>
            <p14:sldId id="359"/>
            <p14:sldId id="357"/>
            <p14:sldId id="289"/>
            <p14:sldId id="288"/>
            <p14:sldId id="358"/>
            <p14:sldId id="318"/>
            <p14:sldId id="306"/>
            <p14:sldId id="270"/>
            <p14:sldId id="319"/>
            <p14:sldId id="371"/>
            <p14:sldId id="321"/>
            <p14:sldId id="343"/>
            <p14:sldId id="356"/>
            <p14:sldId id="307"/>
            <p14:sldId id="272"/>
            <p14:sldId id="315"/>
            <p14:sldId id="316"/>
            <p14:sldId id="317"/>
            <p14:sldId id="349"/>
            <p14:sldId id="372"/>
            <p14:sldId id="369"/>
            <p14:sldId id="348"/>
            <p14:sldId id="344"/>
            <p14:sldId id="341"/>
            <p14:sldId id="342"/>
            <p14:sldId id="345"/>
            <p14:sldId id="273"/>
            <p14:sldId id="347"/>
            <p14:sldId id="281"/>
            <p14:sldId id="301"/>
            <p14:sldId id="339"/>
            <p14:sldId id="335"/>
            <p14:sldId id="373"/>
            <p14:sldId id="365"/>
            <p14:sldId id="355"/>
            <p14:sldId id="351"/>
            <p14:sldId id="282"/>
            <p14:sldId id="352"/>
            <p14:sldId id="353"/>
            <p14:sldId id="354"/>
            <p14:sldId id="336"/>
            <p14:sldId id="337"/>
            <p14:sldId id="338"/>
            <p14:sldId id="325"/>
            <p14:sldId id="322"/>
            <p14:sldId id="323"/>
            <p14:sldId id="324"/>
            <p14:sldId id="305"/>
            <p14:sldId id="367"/>
            <p14:sldId id="368"/>
            <p14:sldId id="366"/>
            <p14:sldId id="334"/>
            <p14:sldId id="304"/>
            <p14:sldId id="350"/>
            <p14:sldId id="311"/>
            <p14:sldId id="314"/>
            <p14:sldId id="374"/>
            <p14:sldId id="312"/>
          </p14:sldIdLst>
        </p14:section>
        <p14:section name="Untitled Section" id="{F9CF376E-63F2-8E48-92D4-F9C2F7660CEA}">
          <p14:sldIdLst>
            <p14:sldId id="258"/>
            <p14:sldId id="303"/>
            <p14:sldId id="302"/>
            <p14:sldId id="361"/>
            <p14:sldId id="329"/>
            <p14:sldId id="327"/>
            <p14:sldId id="328"/>
            <p14:sldId id="331"/>
            <p14:sldId id="363"/>
            <p14:sldId id="284"/>
            <p14:sldId id="364"/>
            <p14:sldId id="360"/>
          </p14:sldIdLst>
        </p14:section>
      </p14:sectionLst>
    </p:ex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00" autoAdjust="0"/>
    <p:restoredTop sz="94697" autoAdjust="0"/>
  </p:normalViewPr>
  <p:slideViewPr>
    <p:cSldViewPr snapToGrid="0">
      <p:cViewPr varScale="1">
        <p:scale>
          <a:sx n="80" d="100"/>
          <a:sy n="80" d="100"/>
        </p:scale>
        <p:origin x="-1680" y="-96"/>
      </p:cViewPr>
      <p:guideLst>
        <p:guide orient="horz" pos="2160"/>
        <p:guide pos="2880"/>
      </p:guideLst>
    </p:cSldViewPr>
  </p:slideViewPr>
  <p:outlineViewPr>
    <p:cViewPr>
      <p:scale>
        <a:sx n="33" d="100"/>
        <a:sy n="33" d="100"/>
      </p:scale>
      <p:origin x="0" y="11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792904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a74a08f14_0_5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Google Shape;164;g3a74a08f1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a74a08f14_0_6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a74a08f1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74a08f14_0_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g3a74a08f1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74a08f14_0_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g3a74a08f1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74a08f14_0_6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a74a08f1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8b3efd16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Google Shape;225;g3e8b3efd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74a08f14_0_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g3a74a08f1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8e66f982_2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8e66f9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a74a08f14_0_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a74a08f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a74a08f14_8_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Google Shape;241;g3a74a08f14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a74a08f14_0_6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Google Shape;139;g3a74a08f1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a74a08f14_8_1: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Google Shape;196;g3a74a08f14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74a08f14_0_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a74a08f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a74a08f1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0" name="Google Shape;190;g3a74a08f14_0_9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51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a:t>
            </a:fld>
            <a:endParaRPr/>
          </a:p>
        </p:txBody>
      </p:sp>
    </p:spTree>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g"/><Relationship Id="rId12"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C:\Users\cassio.ribeiro\Desktop\Desktop\TailorMade\sinpeem_topo.jpg"/>
          <p:cNvPicPr preferRelativeResize="0"/>
          <p:nvPr/>
        </p:nvPicPr>
        <p:blipFill rotWithShape="1">
          <a:blip r:embed="rId11">
            <a:alphaModFix/>
          </a:blip>
          <a:srcRect r="2732"/>
          <a:stretch/>
        </p:blipFill>
        <p:spPr>
          <a:xfrm>
            <a:off x="0" y="12700"/>
            <a:ext cx="9144000" cy="895350"/>
          </a:xfrm>
          <a:prstGeom prst="rect">
            <a:avLst/>
          </a:prstGeom>
          <a:noFill/>
          <a:ln>
            <a:noFill/>
          </a:ln>
        </p:spPr>
      </p:pic>
      <p:pic>
        <p:nvPicPr>
          <p:cNvPr id="7" name="Google Shape;7;p1" descr="C:\Users\cassio.ribeiro\Desktop\Desktop\TailorMade\sinpeem_footer.jpg"/>
          <p:cNvPicPr preferRelativeResize="0"/>
          <p:nvPr/>
        </p:nvPicPr>
        <p:blipFill rotWithShape="1">
          <a:blip r:embed="rId12">
            <a:alphaModFix/>
          </a:blip>
          <a:srcRect l="19800"/>
          <a:stretch/>
        </p:blipFill>
        <p:spPr>
          <a:xfrm>
            <a:off x="0" y="6421438"/>
            <a:ext cx="9144000" cy="4365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obviousmag.org/peripecias_da_vida/2016/a-sociedade-disciplinar-segundo-michel-foucault.html%23ixzz5LdcSNJr8"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portal.sme.prefeitura.sp.gov.br/Portals/1/Files/51128.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body" idx="1"/>
          </p:nvPr>
        </p:nvSpPr>
        <p:spPr>
          <a:xfrm>
            <a:off x="35496" y="764704"/>
            <a:ext cx="9001000" cy="5760640"/>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chemeClr val="dk1"/>
              </a:buClr>
              <a:buSzPts val="8000"/>
              <a:buFont typeface="Arial"/>
              <a:buNone/>
            </a:pPr>
            <a:endParaRPr sz="7200" dirty="0"/>
          </a:p>
          <a:p>
            <a:pPr marL="0" marR="0" lvl="0" indent="0" algn="ctr" rtl="0">
              <a:lnSpc>
                <a:spcPct val="140000"/>
              </a:lnSpc>
              <a:spcBef>
                <a:spcPts val="0"/>
              </a:spcBef>
              <a:spcAft>
                <a:spcPts val="0"/>
              </a:spcAft>
              <a:buClr>
                <a:schemeClr val="dk1"/>
              </a:buClr>
              <a:buSzPts val="8000"/>
              <a:buFont typeface="Arial"/>
              <a:buNone/>
            </a:pPr>
            <a:r>
              <a:rPr lang="en-US" sz="6600" dirty="0" smtClean="0"/>
              <a:t>E</a:t>
            </a:r>
            <a:r>
              <a:rPr lang="pt-BR" sz="6600" dirty="0" smtClean="0"/>
              <a:t>DUCAÇÃO INCLUSIVA</a:t>
            </a:r>
          </a:p>
          <a:p>
            <a:pPr marL="0" marR="0" lvl="0" indent="0" algn="ctr" rtl="0">
              <a:lnSpc>
                <a:spcPct val="140000"/>
              </a:lnSpc>
              <a:spcBef>
                <a:spcPts val="0"/>
              </a:spcBef>
              <a:spcAft>
                <a:spcPts val="0"/>
              </a:spcAft>
              <a:buClr>
                <a:schemeClr val="dk1"/>
              </a:buClr>
              <a:buSzPts val="8000"/>
              <a:buFont typeface="Arial"/>
              <a:buNone/>
            </a:pPr>
            <a:endParaRPr lang="pt-BR" sz="6600" dirty="0"/>
          </a:p>
          <a:p>
            <a:pPr marL="0" marR="0" lvl="0" indent="0" algn="ctr" rtl="0">
              <a:lnSpc>
                <a:spcPct val="140000"/>
              </a:lnSpc>
              <a:spcBef>
                <a:spcPts val="0"/>
              </a:spcBef>
              <a:spcAft>
                <a:spcPts val="0"/>
              </a:spcAft>
              <a:buClr>
                <a:schemeClr val="dk1"/>
              </a:buClr>
              <a:buSzPts val="8000"/>
              <a:buFont typeface="Arial"/>
              <a:buNone/>
            </a:pPr>
            <a:r>
              <a:rPr lang="pt-BR" sz="4000" dirty="0" smtClean="0"/>
              <a:t>Paulo Rota  </a:t>
            </a:r>
            <a:endParaRPr sz="4000" b="0" i="0" u="none" strike="noStrike" cap="none" dirty="0">
              <a:solidFill>
                <a:schemeClr val="dk1"/>
              </a:solidFill>
              <a:sym typeface="Calibri"/>
            </a:endParaRPr>
          </a:p>
        </p:txBody>
      </p:sp>
    </p:spTree>
  </p:cSld>
  <p:clrMapOvr>
    <a:masterClrMapping/>
  </p:clrMapOvr>
  <p:transition xmlns:p14="http://schemas.microsoft.com/office/powerpoint/2010/mai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1"/>
          <p:cNvPicPr preferRelativeResize="0"/>
          <p:nvPr/>
        </p:nvPicPr>
        <p:blipFill>
          <a:blip r:embed="rId3">
            <a:alphaModFix/>
          </a:blip>
          <a:stretch>
            <a:fillRect/>
          </a:stretch>
        </p:blipFill>
        <p:spPr>
          <a:xfrm>
            <a:off x="-52050" y="-25573"/>
            <a:ext cx="4624050" cy="6883573"/>
          </a:xfrm>
          <a:prstGeom prst="rect">
            <a:avLst/>
          </a:prstGeom>
          <a:noFill/>
          <a:ln>
            <a:noFill/>
          </a:ln>
        </p:spPr>
      </p:pic>
      <p:sp>
        <p:nvSpPr>
          <p:cNvPr id="130" name="Google Shape;130;p21"/>
          <p:cNvSpPr txBox="1"/>
          <p:nvPr/>
        </p:nvSpPr>
        <p:spPr>
          <a:xfrm>
            <a:off x="4517025" y="4146164"/>
            <a:ext cx="4531200" cy="1988936"/>
          </a:xfrm>
          <a:prstGeom prst="rect">
            <a:avLst/>
          </a:prstGeom>
          <a:noFill/>
          <a:ln>
            <a:noFill/>
          </a:ln>
        </p:spPr>
        <p:txBody>
          <a:bodyPr spcFirstLastPara="1" wrap="square" lIns="91425" tIns="91425" rIns="91425" bIns="91425" anchor="ctr" anchorCtr="0">
            <a:noAutofit/>
          </a:bodyPr>
          <a:lstStyle/>
          <a:p>
            <a:pPr lvl="0">
              <a:spcBef>
                <a:spcPts val="1100"/>
              </a:spcBef>
              <a:buClr>
                <a:schemeClr val="dk1"/>
              </a:buClr>
              <a:buSzPts val="1100"/>
            </a:pPr>
            <a:r>
              <a:rPr lang="pt-BR" sz="2800" i="1" dirty="0" smtClean="0">
                <a:solidFill>
                  <a:srgbClr val="FF0000"/>
                </a:solidFill>
                <a:latin typeface="Roboto"/>
                <a:ea typeface="Roboto"/>
                <a:cs typeface="Roboto"/>
                <a:sym typeface="Roboto"/>
              </a:rPr>
              <a:t>Ortopedia ou a arte de prevenir e corrigir em crianças as deformidades do corpo.1749.</a:t>
            </a:r>
          </a:p>
          <a:p>
            <a:pPr lvl="0">
              <a:lnSpc>
                <a:spcPct val="150000"/>
              </a:lnSpc>
              <a:spcBef>
                <a:spcPts val="1100"/>
              </a:spcBef>
              <a:buClr>
                <a:schemeClr val="dk1"/>
              </a:buClr>
              <a:buSzPts val="1100"/>
            </a:pPr>
            <a:r>
              <a:rPr lang="pt-BR" i="1" dirty="0" smtClean="0">
                <a:solidFill>
                  <a:srgbClr val="FF0000"/>
                </a:solidFill>
                <a:latin typeface="Roboto"/>
                <a:ea typeface="Roboto"/>
                <a:cs typeface="Roboto"/>
                <a:sym typeface="Roboto"/>
              </a:rPr>
              <a:t>. </a:t>
            </a:r>
            <a:r>
              <a:rPr lang="pt-BR" dirty="0"/>
              <a:t>Fig.3 N. </a:t>
            </a:r>
            <a:r>
              <a:rPr lang="pt-BR" dirty="0" err="1"/>
              <a:t>Andry</a:t>
            </a:r>
            <a:r>
              <a:rPr lang="pt-BR" dirty="0"/>
              <a:t> </a:t>
            </a:r>
            <a:r>
              <a:rPr lang="pt-BR" i="1" dirty="0" err="1" smtClean="0">
                <a:solidFill>
                  <a:schemeClr val="tx1"/>
                </a:solidFill>
              </a:rPr>
              <a:t>L'orthopédie</a:t>
            </a:r>
            <a:r>
              <a:rPr lang="pt-BR" i="1" dirty="0" smtClean="0">
                <a:solidFill>
                  <a:schemeClr val="tx1"/>
                </a:solidFill>
              </a:rPr>
              <a:t> ou </a:t>
            </a:r>
            <a:r>
              <a:rPr lang="pt-BR" i="1" dirty="0" err="1" smtClean="0">
                <a:solidFill>
                  <a:schemeClr val="tx1"/>
                </a:solidFill>
              </a:rPr>
              <a:t>l'art</a:t>
            </a:r>
            <a:r>
              <a:rPr lang="pt-BR" i="1" dirty="0" smtClean="0">
                <a:solidFill>
                  <a:schemeClr val="tx1"/>
                </a:solidFill>
              </a:rPr>
              <a:t> de prevenir et de </a:t>
            </a:r>
            <a:r>
              <a:rPr lang="pt-BR" i="1" dirty="0" err="1" smtClean="0">
                <a:solidFill>
                  <a:schemeClr val="tx1"/>
                </a:solidFill>
              </a:rPr>
              <a:t>corriger</a:t>
            </a:r>
            <a:r>
              <a:rPr lang="pt-BR" i="1" dirty="0" smtClean="0">
                <a:solidFill>
                  <a:schemeClr val="tx1"/>
                </a:solidFill>
              </a:rPr>
              <a:t> </a:t>
            </a:r>
            <a:r>
              <a:rPr lang="pt-BR" i="1" dirty="0" err="1" smtClean="0">
                <a:solidFill>
                  <a:schemeClr val="tx1"/>
                </a:solidFill>
              </a:rPr>
              <a:t>dans</a:t>
            </a:r>
            <a:r>
              <a:rPr lang="pt-BR" i="1" dirty="0" smtClean="0">
                <a:solidFill>
                  <a:schemeClr val="tx1"/>
                </a:solidFill>
              </a:rPr>
              <a:t> </a:t>
            </a:r>
            <a:r>
              <a:rPr lang="pt-BR" i="1" dirty="0" err="1" smtClean="0">
                <a:solidFill>
                  <a:schemeClr val="tx1"/>
                </a:solidFill>
              </a:rPr>
              <a:t>des</a:t>
            </a:r>
            <a:r>
              <a:rPr lang="pt-BR" i="1" dirty="0" smtClean="0">
                <a:solidFill>
                  <a:schemeClr val="tx1"/>
                </a:solidFill>
              </a:rPr>
              <a:t> enfants </a:t>
            </a:r>
            <a:r>
              <a:rPr lang="pt-BR" i="1" dirty="0" err="1" smtClean="0">
                <a:solidFill>
                  <a:schemeClr val="tx1"/>
                </a:solidFill>
              </a:rPr>
              <a:t>les</a:t>
            </a:r>
            <a:r>
              <a:rPr lang="pt-BR" i="1" dirty="0" smtClean="0">
                <a:solidFill>
                  <a:schemeClr val="tx1"/>
                </a:solidFill>
              </a:rPr>
              <a:t> </a:t>
            </a:r>
            <a:r>
              <a:rPr lang="pt-BR" i="1" dirty="0" err="1" smtClean="0">
                <a:solidFill>
                  <a:schemeClr val="tx1"/>
                </a:solidFill>
              </a:rPr>
              <a:t>difformités</a:t>
            </a:r>
            <a:r>
              <a:rPr lang="pt-BR" i="1" dirty="0" smtClean="0">
                <a:solidFill>
                  <a:schemeClr val="tx1"/>
                </a:solidFill>
              </a:rPr>
              <a:t> </a:t>
            </a:r>
            <a:r>
              <a:rPr lang="pt-BR" i="1" dirty="0" err="1" smtClean="0">
                <a:solidFill>
                  <a:schemeClr val="tx1"/>
                </a:solidFill>
              </a:rPr>
              <a:t>du</a:t>
            </a:r>
            <a:r>
              <a:rPr lang="pt-BR" i="1" dirty="0" smtClean="0">
                <a:solidFill>
                  <a:schemeClr val="tx1"/>
                </a:solidFill>
              </a:rPr>
              <a:t> </a:t>
            </a:r>
            <a:r>
              <a:rPr lang="pt-BR" i="1" dirty="0" err="1" smtClean="0">
                <a:solidFill>
                  <a:schemeClr val="tx1"/>
                </a:solidFill>
              </a:rPr>
              <a:t>corps</a:t>
            </a:r>
            <a:r>
              <a:rPr lang="pt-BR" dirty="0" smtClean="0">
                <a:solidFill>
                  <a:schemeClr val="tx1"/>
                </a:solidFill>
              </a:rPr>
              <a:t>. 1749 .</a:t>
            </a:r>
            <a:r>
              <a:rPr lang="pt-BR" sz="2000" i="1" dirty="0" smtClean="0">
                <a:solidFill>
                  <a:srgbClr val="FF0000"/>
                </a:solidFill>
                <a:latin typeface="Roboto"/>
                <a:ea typeface="Roboto"/>
                <a:cs typeface="Roboto"/>
                <a:sym typeface="Roboto"/>
              </a:rPr>
              <a:t>. </a:t>
            </a:r>
            <a:endParaRPr sz="2000" i="1" dirty="0">
              <a:solidFill>
                <a:srgbClr val="FF0000"/>
              </a:solidFill>
            </a:endParaRPr>
          </a:p>
        </p:txBody>
      </p:sp>
      <p:sp>
        <p:nvSpPr>
          <p:cNvPr id="131" name="Google Shape;131;p21"/>
          <p:cNvSpPr txBox="1"/>
          <p:nvPr/>
        </p:nvSpPr>
        <p:spPr>
          <a:xfrm>
            <a:off x="4520100" y="1"/>
            <a:ext cx="4623900" cy="3427088"/>
          </a:xfrm>
          <a:prstGeom prst="rect">
            <a:avLst/>
          </a:prstGeom>
          <a:solidFill>
            <a:srgbClr val="FFFFFF"/>
          </a:solid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pt-BR" sz="1600" dirty="0">
                <a:solidFill>
                  <a:schemeClr val="dk1"/>
                </a:solidFill>
                <a:highlight>
                  <a:srgbClr val="FFFFFF"/>
                </a:highlight>
              </a:rPr>
              <a:t>Nos séculos XVII e XVIII os processos disciplinares assumiram a fórmula geral de dominação exercida em diversos espaços, como nas </a:t>
            </a:r>
            <a:r>
              <a:rPr lang="pt-BR" sz="1600" i="1" dirty="0">
                <a:solidFill>
                  <a:srgbClr val="FF0000"/>
                </a:solidFill>
                <a:highlight>
                  <a:srgbClr val="FFFFFF"/>
                </a:highlight>
              </a:rPr>
              <a:t>escolas, nos hospitais, nas organizações militares, na família</a:t>
            </a:r>
            <a:r>
              <a:rPr lang="pt-BR" sz="1600" dirty="0">
                <a:solidFill>
                  <a:schemeClr val="dk1"/>
                </a:solidFill>
                <a:highlight>
                  <a:srgbClr val="FFFFFF"/>
                </a:highlight>
              </a:rPr>
              <a:t>, entre outras </a:t>
            </a:r>
            <a:r>
              <a:rPr lang="pt-BR" sz="1600" b="1" dirty="0">
                <a:solidFill>
                  <a:srgbClr val="0000FF"/>
                </a:solidFill>
                <a:highlight>
                  <a:srgbClr val="FFFFFF"/>
                </a:highlight>
              </a:rPr>
              <a:t>instituições</a:t>
            </a:r>
            <a:r>
              <a:rPr lang="pt-BR" sz="1600" dirty="0">
                <a:solidFill>
                  <a:schemeClr val="dk1"/>
                </a:solidFill>
                <a:highlight>
                  <a:srgbClr val="FFFFFF"/>
                </a:highlight>
              </a:rPr>
              <a:t>. Assim, o controle do espaço, do tempo e dos movimentos foi submetido ao olhar vigilante que introjetou-se no próprio indivíduo do século XIX – da sociedade moderna, industrial e capitalista.</a:t>
            </a:r>
            <a:endParaRPr sz="1600" dirty="0">
              <a:solidFill>
                <a:schemeClr val="dk1"/>
              </a:solidFill>
              <a:highlight>
                <a:srgbClr val="FFFFFF"/>
              </a:highlight>
            </a:endParaRPr>
          </a:p>
          <a:p>
            <a:pPr marL="0" lvl="0" indent="0" rtl="0">
              <a:lnSpc>
                <a:spcPct val="115000"/>
              </a:lnSpc>
              <a:spcBef>
                <a:spcPts val="0"/>
              </a:spcBef>
              <a:spcAft>
                <a:spcPts val="0"/>
              </a:spcAft>
              <a:buNone/>
            </a:pPr>
            <a:endParaRPr sz="1200" dirty="0">
              <a:solidFill>
                <a:schemeClr val="dk1"/>
              </a:solidFill>
              <a:highlight>
                <a:srgbClr val="FFFFFF"/>
              </a:highlight>
            </a:endParaRPr>
          </a:p>
          <a:p>
            <a:pPr marL="0" lvl="0" indent="0" rtl="0">
              <a:lnSpc>
                <a:spcPct val="115000"/>
              </a:lnSpc>
              <a:spcBef>
                <a:spcPts val="0"/>
              </a:spcBef>
              <a:spcAft>
                <a:spcPts val="0"/>
              </a:spcAft>
              <a:buNone/>
            </a:pPr>
            <a:r>
              <a:rPr lang="pt-BR" sz="1200" dirty="0">
                <a:solidFill>
                  <a:schemeClr val="dk1"/>
                </a:solidFill>
              </a:rPr>
              <a:t>© </a:t>
            </a:r>
            <a:r>
              <a:rPr lang="pt-BR" sz="1200" dirty="0" err="1">
                <a:solidFill>
                  <a:schemeClr val="dk1"/>
                </a:solidFill>
              </a:rPr>
              <a:t>obvious</a:t>
            </a:r>
            <a:r>
              <a:rPr lang="pt-BR" sz="1200" dirty="0">
                <a:solidFill>
                  <a:schemeClr val="dk1"/>
                </a:solidFill>
              </a:rPr>
              <a:t>: </a:t>
            </a:r>
            <a:r>
              <a:rPr lang="pt-BR" sz="1200" u="sng" dirty="0">
                <a:solidFill>
                  <a:srgbClr val="003399"/>
                </a:solidFill>
                <a:hlinkClick r:id="rId4"/>
              </a:rPr>
              <a:t>http://obviousmag.org/peripecias_da_vida/2016/a-sociedade-disciplinar-segundo-michel-foucault.html#ixzz5LdcSNJr8</a:t>
            </a:r>
            <a:r>
              <a:rPr lang="pt-BR" sz="1200" dirty="0">
                <a:solidFill>
                  <a:schemeClr val="dk1"/>
                </a:solidFill>
              </a:rPr>
              <a:t> </a:t>
            </a:r>
            <a:endParaRPr sz="1200" dirty="0">
              <a:solidFill>
                <a:schemeClr val="dk1"/>
              </a:solidFill>
            </a:endParaRPr>
          </a:p>
          <a:p>
            <a:pPr marL="0" lvl="0" indent="0" rtl="0">
              <a:spcBef>
                <a:spcPts val="0"/>
              </a:spcBef>
              <a:spcAft>
                <a:spcPts val="0"/>
              </a:spcAft>
              <a:buNone/>
            </a:pPr>
            <a:endParaRPr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TERMOS E EXPRESSÕES ADEQUADAS PARA NOMEAR E SE REFERIR ÀS DEFICIÊNCIAS </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307973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260"/>
            <a:ext cx="8229600" cy="543377"/>
          </a:xfrm>
        </p:spPr>
        <p:txBody>
          <a:bodyPr/>
          <a:lstStyle/>
          <a:p>
            <a:r>
              <a:rPr lang="en-US" sz="3600" b="1" dirty="0" smtClean="0"/>
              <a:t>PESSOA COM DEFICIÊNCIA </a:t>
            </a:r>
            <a:endParaRPr lang="en-US" sz="3600" b="1" dirty="0"/>
          </a:p>
        </p:txBody>
      </p:sp>
      <p:sp>
        <p:nvSpPr>
          <p:cNvPr id="3" name="Text Placeholder 2"/>
          <p:cNvSpPr>
            <a:spLocks noGrp="1"/>
          </p:cNvSpPr>
          <p:nvPr>
            <p:ph type="body" idx="1"/>
          </p:nvPr>
        </p:nvSpPr>
        <p:spPr>
          <a:xfrm>
            <a:off x="407717" y="1666182"/>
            <a:ext cx="4038600" cy="4525963"/>
          </a:xfrm>
        </p:spPr>
        <p:txBody>
          <a:bodyPr/>
          <a:lstStyle/>
          <a:p>
            <a:pPr marL="50800" indent="0" fontAlgn="base">
              <a:buNone/>
            </a:pPr>
            <a:r>
              <a:rPr lang="en-US" b="1" dirty="0"/>
              <a:t>PESSOA COM DEFICIÊNCIA</a:t>
            </a:r>
            <a:r>
              <a:rPr lang="en-US" dirty="0"/>
              <a:t/>
            </a:r>
            <a:br>
              <a:rPr lang="en-US" dirty="0"/>
            </a:br>
            <a:r>
              <a:rPr lang="en-US" sz="2000" dirty="0"/>
              <a:t>A expressão </a:t>
            </a:r>
            <a:r>
              <a:rPr lang="en-US" sz="2000" dirty="0" err="1"/>
              <a:t>é</a:t>
            </a:r>
            <a:r>
              <a:rPr lang="en-US" sz="2000" dirty="0"/>
              <a:t> mais adequada, pois não </a:t>
            </a:r>
            <a:r>
              <a:rPr lang="en-US" sz="2000" dirty="0" err="1"/>
              <a:t>disfarça</a:t>
            </a:r>
            <a:r>
              <a:rPr lang="en-US" sz="2000" dirty="0"/>
              <a:t> a existência de uma diferença. É o termo utilizado pela ONU.</a:t>
            </a:r>
          </a:p>
          <a:p>
            <a:pPr marL="50800" indent="0">
              <a:buNone/>
            </a:pPr>
            <a:endParaRPr lang="en-US" dirty="0"/>
          </a:p>
        </p:txBody>
      </p:sp>
      <p:sp>
        <p:nvSpPr>
          <p:cNvPr id="4" name="Text Placeholder 3"/>
          <p:cNvSpPr>
            <a:spLocks noGrp="1"/>
          </p:cNvSpPr>
          <p:nvPr>
            <p:ph type="body" idx="2"/>
          </p:nvPr>
        </p:nvSpPr>
        <p:spPr>
          <a:xfrm>
            <a:off x="4849310" y="2193900"/>
            <a:ext cx="4294690" cy="3932263"/>
          </a:xfrm>
        </p:spPr>
        <p:txBody>
          <a:bodyPr/>
          <a:lstStyle/>
          <a:p>
            <a:pPr marL="50800" indent="0" fontAlgn="base">
              <a:buNone/>
            </a:pPr>
            <a:r>
              <a:rPr lang="en-US" sz="2000" b="1" dirty="0" smtClean="0"/>
              <a:t>NÃO </a:t>
            </a:r>
            <a:r>
              <a:rPr lang="en-US" sz="2000" b="1" dirty="0"/>
              <a:t>USE:</a:t>
            </a:r>
            <a:r>
              <a:rPr lang="en-US" sz="2000" dirty="0"/>
              <a:t> Não se </a:t>
            </a:r>
            <a:r>
              <a:rPr lang="en-US" sz="2000" dirty="0" err="1"/>
              <a:t>refira</a:t>
            </a:r>
            <a:r>
              <a:rPr lang="en-US" sz="2000" dirty="0"/>
              <a:t> a uma pessoa com </a:t>
            </a:r>
            <a:r>
              <a:rPr lang="en-US" sz="2000" dirty="0" err="1"/>
              <a:t>deficiência</a:t>
            </a:r>
            <a:r>
              <a:rPr lang="en-US" sz="2000" dirty="0"/>
              <a:t> como </a:t>
            </a:r>
            <a:r>
              <a:rPr lang="en-US" sz="2000" dirty="0" err="1"/>
              <a:t>deficiente</a:t>
            </a:r>
            <a:r>
              <a:rPr lang="en-US" sz="2000" dirty="0"/>
              <a:t>, </a:t>
            </a:r>
            <a:r>
              <a:rPr lang="en-US" sz="2000" dirty="0" err="1"/>
              <a:t>portador</a:t>
            </a:r>
            <a:r>
              <a:rPr lang="en-US" sz="2000" dirty="0"/>
              <a:t> de </a:t>
            </a:r>
            <a:r>
              <a:rPr lang="en-US" sz="2000" dirty="0" err="1"/>
              <a:t>deficiência</a:t>
            </a:r>
            <a:r>
              <a:rPr lang="en-US" sz="2000" dirty="0"/>
              <a:t> ou pessoa com necessidades </a:t>
            </a:r>
            <a:r>
              <a:rPr lang="en-US" sz="2000" dirty="0" err="1"/>
              <a:t>especiais</a:t>
            </a:r>
            <a:r>
              <a:rPr lang="en-US" sz="2000" dirty="0"/>
              <a:t>. </a:t>
            </a:r>
          </a:p>
          <a:p>
            <a:pPr fontAlgn="base"/>
            <a:r>
              <a:rPr lang="en-US" sz="2000" dirty="0" err="1"/>
              <a:t>Jamais</a:t>
            </a:r>
            <a:r>
              <a:rPr lang="en-US" sz="2000" dirty="0"/>
              <a:t> use termos </a:t>
            </a:r>
            <a:r>
              <a:rPr lang="en-US" sz="2000" dirty="0" err="1"/>
              <a:t>pejorativos</a:t>
            </a:r>
            <a:r>
              <a:rPr lang="en-US" sz="2000" dirty="0"/>
              <a:t>, como </a:t>
            </a:r>
            <a:r>
              <a:rPr lang="en-US" sz="2000" dirty="0" err="1"/>
              <a:t>defeituoso</a:t>
            </a:r>
            <a:r>
              <a:rPr lang="en-US" sz="2000" dirty="0"/>
              <a:t> ou </a:t>
            </a:r>
            <a:r>
              <a:rPr lang="en-US" sz="2000" dirty="0" err="1"/>
              <a:t>inválido</a:t>
            </a:r>
            <a:r>
              <a:rPr lang="en-US" sz="2000" dirty="0"/>
              <a:t>. </a:t>
            </a:r>
            <a:r>
              <a:rPr lang="en-US" sz="2000" dirty="0" err="1"/>
              <a:t>Falar</a:t>
            </a:r>
            <a:r>
              <a:rPr lang="en-US" sz="2000" dirty="0"/>
              <a:t> “ele </a:t>
            </a:r>
            <a:r>
              <a:rPr lang="en-US" sz="2000" dirty="0" err="1"/>
              <a:t>é</a:t>
            </a:r>
            <a:r>
              <a:rPr lang="en-US" sz="2000" dirty="0"/>
              <a:t> </a:t>
            </a:r>
            <a:r>
              <a:rPr lang="en-US" sz="2000" dirty="0" err="1"/>
              <a:t>deficiente</a:t>
            </a:r>
            <a:r>
              <a:rPr lang="en-US" sz="2000" dirty="0"/>
              <a:t>, mas </a:t>
            </a:r>
            <a:r>
              <a:rPr lang="en-US" sz="2000" dirty="0" err="1" smtClean="0"/>
              <a:t>é</a:t>
            </a:r>
            <a:r>
              <a:rPr lang="en-US" sz="2000" dirty="0" smtClean="0"/>
              <a:t> </a:t>
            </a:r>
            <a:r>
              <a:rPr lang="en-US" sz="2000" dirty="0" err="1" smtClean="0"/>
              <a:t>ótimo</a:t>
            </a:r>
            <a:r>
              <a:rPr lang="en-US" sz="2000" dirty="0" smtClean="0"/>
              <a:t> </a:t>
            </a:r>
            <a:r>
              <a:rPr lang="en-US" sz="2000" dirty="0"/>
              <a:t>aluno” </a:t>
            </a:r>
            <a:r>
              <a:rPr lang="en-US" sz="2000" dirty="0" err="1"/>
              <a:t>denota</a:t>
            </a:r>
            <a:r>
              <a:rPr lang="en-US" sz="2000" dirty="0"/>
              <a:t> </a:t>
            </a:r>
            <a:r>
              <a:rPr lang="en-US" sz="2000" dirty="0" smtClean="0"/>
              <a:t>preconceit</a:t>
            </a:r>
            <a:r>
              <a:rPr lang="en-US" sz="2400" dirty="0" smtClean="0"/>
              <a:t>o</a:t>
            </a:r>
            <a:r>
              <a:rPr lang="en-US" sz="2400" dirty="0"/>
              <a:t>.</a:t>
            </a:r>
          </a:p>
          <a:p>
            <a:endParaRPr lang="en-US" dirty="0"/>
          </a:p>
        </p:txBody>
      </p:sp>
    </p:spTree>
    <p:extLst>
      <p:ext uri="{BB962C8B-B14F-4D97-AF65-F5344CB8AC3E}">
        <p14:creationId xmlns:p14="http://schemas.microsoft.com/office/powerpoint/2010/main" val="16690227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792"/>
            <a:ext cx="8229600" cy="658845"/>
          </a:xfrm>
        </p:spPr>
        <p:txBody>
          <a:bodyPr/>
          <a:lstStyle/>
          <a:p>
            <a:r>
              <a:rPr lang="en-US" sz="3600" b="1" dirty="0"/>
              <a:t>DEFICIÊNCIA INTELECTUAL</a:t>
            </a:r>
            <a:r>
              <a:rPr lang="en-US" sz="3600" dirty="0"/>
              <a:t/>
            </a:r>
            <a:br>
              <a:rPr lang="en-US" sz="3600" dirty="0"/>
            </a:br>
            <a:endParaRPr lang="en-US" sz="3600" dirty="0"/>
          </a:p>
        </p:txBody>
      </p:sp>
      <p:sp>
        <p:nvSpPr>
          <p:cNvPr id="3" name="Text Placeholder 2"/>
          <p:cNvSpPr>
            <a:spLocks noGrp="1"/>
          </p:cNvSpPr>
          <p:nvPr>
            <p:ph type="body" idx="1"/>
          </p:nvPr>
        </p:nvSpPr>
        <p:spPr>
          <a:xfrm>
            <a:off x="214425" y="1600200"/>
            <a:ext cx="4281375" cy="4525963"/>
          </a:xfrm>
        </p:spPr>
        <p:txBody>
          <a:bodyPr/>
          <a:lstStyle/>
          <a:p>
            <a:pPr marL="50800" indent="0" fontAlgn="base">
              <a:buNone/>
            </a:pPr>
            <a:r>
              <a:rPr lang="en-US" sz="2400" b="1" dirty="0"/>
              <a:t>DEFICIÊNCIA INTELECTUAL</a:t>
            </a:r>
            <a:r>
              <a:rPr lang="en-US" sz="2400" dirty="0"/>
              <a:t/>
            </a:r>
            <a:br>
              <a:rPr lang="en-US" sz="2400" dirty="0"/>
            </a:br>
            <a:r>
              <a:rPr lang="en-US" sz="2000" dirty="0"/>
              <a:t>Desde 2004, a partir da </a:t>
            </a:r>
            <a:r>
              <a:rPr lang="en-US" sz="2000" dirty="0" err="1"/>
              <a:t>Declaração</a:t>
            </a:r>
            <a:r>
              <a:rPr lang="en-US" sz="2000" dirty="0"/>
              <a:t> de Montreal sobre </a:t>
            </a:r>
            <a:r>
              <a:rPr lang="en-US" sz="2000" dirty="0" err="1"/>
              <a:t>Deficiência</a:t>
            </a:r>
            <a:r>
              <a:rPr lang="en-US" sz="2000" dirty="0"/>
              <a:t> Intelectual, essa expressão </a:t>
            </a:r>
            <a:r>
              <a:rPr lang="en-US" sz="2000" dirty="0" err="1"/>
              <a:t>é</a:t>
            </a:r>
            <a:r>
              <a:rPr lang="en-US" sz="2000" dirty="0"/>
              <a:t> considerada mais adequada do que </a:t>
            </a:r>
            <a:r>
              <a:rPr lang="en-US" sz="2000" dirty="0" err="1"/>
              <a:t>deficiência</a:t>
            </a:r>
            <a:r>
              <a:rPr lang="en-US" sz="2000" dirty="0"/>
              <a:t> mental. Não </a:t>
            </a:r>
            <a:r>
              <a:rPr lang="en-US" sz="2000" dirty="0" err="1"/>
              <a:t>é</a:t>
            </a:r>
            <a:r>
              <a:rPr lang="en-US" sz="2000" dirty="0"/>
              <a:t> preciso </a:t>
            </a:r>
            <a:r>
              <a:rPr lang="en-US" sz="2000" dirty="0" err="1"/>
              <a:t>especificar</a:t>
            </a:r>
            <a:r>
              <a:rPr lang="en-US" sz="2000" dirty="0"/>
              <a:t> o nível de </a:t>
            </a:r>
            <a:r>
              <a:rPr lang="en-US" sz="2000" dirty="0" err="1"/>
              <a:t>comprometimento</a:t>
            </a:r>
            <a:r>
              <a:rPr lang="en-US" sz="2000" dirty="0"/>
              <a:t> da pessoa (</a:t>
            </a:r>
            <a:r>
              <a:rPr lang="en-US" sz="2000" dirty="0" err="1"/>
              <a:t>leve</a:t>
            </a:r>
            <a:r>
              <a:rPr lang="en-US" sz="2000" dirty="0"/>
              <a:t>, </a:t>
            </a:r>
            <a:r>
              <a:rPr lang="en-US" sz="2000" dirty="0" err="1"/>
              <a:t>severo</a:t>
            </a:r>
            <a:r>
              <a:rPr lang="en-US" sz="2000" dirty="0"/>
              <a:t> etc.</a:t>
            </a:r>
            <a:r>
              <a:rPr lang="en-US" sz="2400" dirty="0"/>
              <a:t>)</a:t>
            </a:r>
          </a:p>
          <a:p>
            <a:pPr marL="50800" indent="0" fontAlgn="base">
              <a:buNone/>
            </a:pPr>
            <a:r>
              <a:rPr lang="en-US" sz="2400" dirty="0"/>
              <a:t> </a:t>
            </a:r>
          </a:p>
          <a:p>
            <a:pPr marL="50800" indent="0">
              <a:buNone/>
            </a:pPr>
            <a:endParaRPr lang="en-US" dirty="0"/>
          </a:p>
        </p:txBody>
      </p:sp>
      <p:sp>
        <p:nvSpPr>
          <p:cNvPr id="4" name="Text Placeholder 3"/>
          <p:cNvSpPr>
            <a:spLocks noGrp="1"/>
          </p:cNvSpPr>
          <p:nvPr>
            <p:ph type="body" idx="2"/>
          </p:nvPr>
        </p:nvSpPr>
        <p:spPr>
          <a:xfrm>
            <a:off x="4648199" y="1600200"/>
            <a:ext cx="4357661" cy="4525963"/>
          </a:xfrm>
        </p:spPr>
        <p:txBody>
          <a:bodyPr/>
          <a:lstStyle/>
          <a:p>
            <a:endParaRPr lang="en-US" sz="2400" b="1" dirty="0" smtClean="0"/>
          </a:p>
          <a:p>
            <a:pPr marL="50800" indent="0">
              <a:buNone/>
            </a:pPr>
            <a:r>
              <a:rPr lang="en-US" sz="2400" b="1" dirty="0" smtClean="0"/>
              <a:t>NÃO </a:t>
            </a:r>
            <a:r>
              <a:rPr lang="en-US" sz="2400" b="1" dirty="0"/>
              <a:t>USE:</a:t>
            </a:r>
            <a:r>
              <a:rPr lang="en-US" sz="2400" dirty="0"/>
              <a:t> </a:t>
            </a:r>
            <a:r>
              <a:rPr lang="en-US" sz="2000" dirty="0" err="1"/>
              <a:t>Deficiente</a:t>
            </a:r>
            <a:r>
              <a:rPr lang="en-US" sz="2000" dirty="0"/>
              <a:t> mental, </a:t>
            </a:r>
            <a:r>
              <a:rPr lang="en-US" sz="2000" dirty="0" err="1"/>
              <a:t>doente</a:t>
            </a:r>
            <a:r>
              <a:rPr lang="en-US" sz="2000" dirty="0"/>
              <a:t> mental. São também </a:t>
            </a:r>
            <a:r>
              <a:rPr lang="en-US" sz="2000" dirty="0" err="1"/>
              <a:t>considerados</a:t>
            </a:r>
            <a:r>
              <a:rPr lang="en-US" sz="2000" dirty="0"/>
              <a:t> </a:t>
            </a:r>
            <a:r>
              <a:rPr lang="en-US" sz="2000" dirty="0" err="1"/>
              <a:t>inadequados</a:t>
            </a:r>
            <a:r>
              <a:rPr lang="en-US" sz="2000" dirty="0"/>
              <a:t> e </a:t>
            </a:r>
            <a:r>
              <a:rPr lang="en-US" sz="2000" dirty="0" err="1"/>
              <a:t>ofensivos</a:t>
            </a:r>
            <a:r>
              <a:rPr lang="en-US" sz="2000" dirty="0"/>
              <a:t> termos como </a:t>
            </a:r>
            <a:r>
              <a:rPr lang="en-US" sz="2000" dirty="0" err="1"/>
              <a:t>retardado</a:t>
            </a:r>
            <a:r>
              <a:rPr lang="en-US" sz="2000" dirty="0"/>
              <a:t> ou </a:t>
            </a:r>
            <a:r>
              <a:rPr lang="en-US" sz="2000" dirty="0" err="1"/>
              <a:t>mongoloide</a:t>
            </a:r>
            <a:r>
              <a:rPr lang="en-US" sz="2000" dirty="0"/>
              <a:t>.</a:t>
            </a:r>
          </a:p>
          <a:p>
            <a:endParaRPr lang="en-US" sz="2000" dirty="0"/>
          </a:p>
        </p:txBody>
      </p:sp>
    </p:spTree>
    <p:extLst>
      <p:ext uri="{BB962C8B-B14F-4D97-AF65-F5344CB8AC3E}">
        <p14:creationId xmlns:p14="http://schemas.microsoft.com/office/powerpoint/2010/main" val="22622574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r>
            <a:br>
              <a:rPr lang="en-US" sz="3600" b="1" dirty="0" smtClean="0"/>
            </a:br>
            <a:r>
              <a:rPr lang="en-US" sz="3600" b="1" dirty="0" smtClean="0"/>
              <a:t>PESSOA </a:t>
            </a:r>
            <a:r>
              <a:rPr lang="en-US" sz="3600" b="1" dirty="0"/>
              <a:t>QUE USA CADEIRA DE RODAS</a:t>
            </a:r>
            <a:r>
              <a:rPr lang="en-US" sz="3600" dirty="0"/>
              <a:t/>
            </a:r>
            <a:br>
              <a:rPr lang="en-US" sz="3600" dirty="0"/>
            </a:br>
            <a:endParaRPr lang="en-US" sz="3600" dirty="0"/>
          </a:p>
        </p:txBody>
      </p:sp>
      <p:sp>
        <p:nvSpPr>
          <p:cNvPr id="3" name="Text Placeholder 2"/>
          <p:cNvSpPr>
            <a:spLocks noGrp="1"/>
          </p:cNvSpPr>
          <p:nvPr>
            <p:ph type="body" idx="1"/>
          </p:nvPr>
        </p:nvSpPr>
        <p:spPr/>
        <p:txBody>
          <a:bodyPr/>
          <a:lstStyle/>
          <a:p>
            <a:pPr fontAlgn="base"/>
            <a:endParaRPr lang="en-US" sz="2000" b="1" dirty="0" smtClean="0"/>
          </a:p>
          <a:p>
            <a:pPr fontAlgn="base"/>
            <a:endParaRPr lang="en-US" sz="2000" b="1" dirty="0"/>
          </a:p>
          <a:p>
            <a:pPr marL="50800" indent="0" fontAlgn="base">
              <a:buNone/>
            </a:pPr>
            <a:r>
              <a:rPr lang="en-US" sz="2000" b="1" dirty="0" smtClean="0"/>
              <a:t>PESSOA </a:t>
            </a:r>
            <a:r>
              <a:rPr lang="en-US" sz="2000" b="1" dirty="0"/>
              <a:t>QUE USA CADEIRA DE RODAS</a:t>
            </a:r>
            <a:r>
              <a:rPr lang="en-US" sz="2000" dirty="0"/>
              <a:t/>
            </a:r>
            <a:br>
              <a:rPr lang="en-US" sz="2000" dirty="0"/>
            </a:br>
            <a:r>
              <a:rPr lang="en-US" sz="2000" dirty="0"/>
              <a:t>Os termos </a:t>
            </a:r>
            <a:r>
              <a:rPr lang="en-US" sz="2000" dirty="0" err="1"/>
              <a:t>corretos</a:t>
            </a:r>
            <a:r>
              <a:rPr lang="en-US" sz="2000" dirty="0"/>
              <a:t> são pessoa em </a:t>
            </a:r>
            <a:r>
              <a:rPr lang="en-US" sz="2000" dirty="0" err="1"/>
              <a:t>cadeira</a:t>
            </a:r>
            <a:r>
              <a:rPr lang="en-US" sz="2000" dirty="0"/>
              <a:t> de rodas ou pessoa que </a:t>
            </a:r>
            <a:r>
              <a:rPr lang="en-US" sz="2000" dirty="0" err="1"/>
              <a:t>usa</a:t>
            </a:r>
            <a:r>
              <a:rPr lang="en-US" sz="2000" dirty="0"/>
              <a:t> </a:t>
            </a:r>
            <a:r>
              <a:rPr lang="en-US" sz="2000" dirty="0" err="1"/>
              <a:t>cadeira</a:t>
            </a:r>
            <a:r>
              <a:rPr lang="en-US" sz="2000" dirty="0"/>
              <a:t> de rodas. </a:t>
            </a:r>
            <a:r>
              <a:rPr lang="en-US" sz="2000" dirty="0" err="1"/>
              <a:t>Coloquialmente</a:t>
            </a:r>
            <a:r>
              <a:rPr lang="en-US" sz="2000" dirty="0"/>
              <a:t>, pode-se </a:t>
            </a:r>
            <a:r>
              <a:rPr lang="en-US" sz="2000" dirty="0" err="1"/>
              <a:t>falar</a:t>
            </a:r>
            <a:r>
              <a:rPr lang="en-US" sz="2000" dirty="0"/>
              <a:t> </a:t>
            </a:r>
            <a:r>
              <a:rPr lang="en-US" sz="3200" b="1" dirty="0" smtClean="0"/>
              <a:t>CADEIRANTE.</a:t>
            </a:r>
            <a:r>
              <a:rPr lang="en-US" sz="2000" b="1" dirty="0"/>
              <a:t>   </a:t>
            </a:r>
          </a:p>
        </p:txBody>
      </p:sp>
      <p:sp>
        <p:nvSpPr>
          <p:cNvPr id="4" name="Text Placeholder 3"/>
          <p:cNvSpPr>
            <a:spLocks noGrp="1"/>
          </p:cNvSpPr>
          <p:nvPr>
            <p:ph type="body" idx="2"/>
          </p:nvPr>
        </p:nvSpPr>
        <p:spPr/>
        <p:txBody>
          <a:bodyPr/>
          <a:lstStyle/>
          <a:p>
            <a:endParaRPr lang="en-US" sz="2000" b="1" dirty="0" smtClean="0"/>
          </a:p>
          <a:p>
            <a:endParaRPr lang="en-US" sz="2000" b="1" dirty="0"/>
          </a:p>
          <a:p>
            <a:pPr marL="50800" indent="0">
              <a:buNone/>
            </a:pPr>
            <a:r>
              <a:rPr lang="en-US" sz="2000" b="1" dirty="0" smtClean="0"/>
              <a:t>NÃO </a:t>
            </a:r>
            <a:r>
              <a:rPr lang="en-US" sz="2000" b="1" dirty="0"/>
              <a:t>USE:</a:t>
            </a:r>
            <a:r>
              <a:rPr lang="en-US" sz="2000" dirty="0"/>
              <a:t> </a:t>
            </a:r>
            <a:r>
              <a:rPr lang="en-US" sz="2000" dirty="0" err="1"/>
              <a:t>Abandone</a:t>
            </a:r>
            <a:r>
              <a:rPr lang="en-US" sz="2000" dirty="0"/>
              <a:t> termos que </a:t>
            </a:r>
            <a:r>
              <a:rPr lang="en-US" sz="2000" dirty="0" err="1"/>
              <a:t>evoquem</a:t>
            </a:r>
            <a:r>
              <a:rPr lang="en-US" sz="2000" dirty="0"/>
              <a:t> </a:t>
            </a:r>
            <a:r>
              <a:rPr lang="en-US" sz="2000" dirty="0" err="1"/>
              <a:t>piedade</a:t>
            </a:r>
            <a:r>
              <a:rPr lang="en-US" sz="2000" dirty="0"/>
              <a:t>, como </a:t>
            </a:r>
            <a:r>
              <a:rPr lang="en-US" sz="2000" dirty="0" err="1"/>
              <a:t>preso</a:t>
            </a:r>
            <a:r>
              <a:rPr lang="en-US" sz="2000" dirty="0"/>
              <a:t> (à </a:t>
            </a:r>
            <a:r>
              <a:rPr lang="en-US" sz="2000" dirty="0" err="1"/>
              <a:t>cadeira</a:t>
            </a:r>
            <a:r>
              <a:rPr lang="en-US" sz="2000" dirty="0"/>
              <a:t> de rodas). </a:t>
            </a:r>
            <a:r>
              <a:rPr lang="en-US" sz="2000" dirty="0" err="1"/>
              <a:t>Evite</a:t>
            </a:r>
            <a:r>
              <a:rPr lang="en-US" sz="2000" dirty="0"/>
              <a:t> expressões como “ele </a:t>
            </a:r>
            <a:r>
              <a:rPr lang="en-US" sz="2000" dirty="0" err="1"/>
              <a:t>sofreu</a:t>
            </a:r>
            <a:r>
              <a:rPr lang="en-US" sz="2000" dirty="0"/>
              <a:t> um </a:t>
            </a:r>
            <a:r>
              <a:rPr lang="en-US" sz="2000" dirty="0" err="1"/>
              <a:t>acidente</a:t>
            </a:r>
            <a:r>
              <a:rPr lang="en-US" sz="2000" dirty="0"/>
              <a:t> e </a:t>
            </a:r>
            <a:r>
              <a:rPr lang="en-US" sz="2000" dirty="0" err="1"/>
              <a:t>ficou</a:t>
            </a:r>
            <a:r>
              <a:rPr lang="en-US" sz="2000" dirty="0"/>
              <a:t> </a:t>
            </a:r>
            <a:r>
              <a:rPr lang="en-US" sz="2000" dirty="0" err="1"/>
              <a:t>incapacitado</a:t>
            </a:r>
            <a:r>
              <a:rPr lang="en-US" sz="2000" dirty="0"/>
              <a:t>”, o </a:t>
            </a:r>
            <a:r>
              <a:rPr lang="en-US" sz="2000" dirty="0" err="1"/>
              <a:t>correto</a:t>
            </a:r>
            <a:r>
              <a:rPr lang="en-US" sz="2000" dirty="0"/>
              <a:t> </a:t>
            </a:r>
            <a:r>
              <a:rPr lang="en-US" sz="2000" dirty="0" err="1"/>
              <a:t>é</a:t>
            </a:r>
            <a:r>
              <a:rPr lang="en-US" sz="2000" dirty="0"/>
              <a:t> “ele </a:t>
            </a:r>
            <a:r>
              <a:rPr lang="en-US" sz="2000" dirty="0" err="1"/>
              <a:t>teve</a:t>
            </a:r>
            <a:r>
              <a:rPr lang="en-US" sz="2000" dirty="0"/>
              <a:t> um </a:t>
            </a:r>
            <a:r>
              <a:rPr lang="en-US" sz="2000" dirty="0" err="1"/>
              <a:t>acidente</a:t>
            </a:r>
            <a:r>
              <a:rPr lang="en-US" sz="2000" dirty="0"/>
              <a:t> e </a:t>
            </a:r>
            <a:r>
              <a:rPr lang="en-US" sz="2000" dirty="0" err="1"/>
              <a:t>é</a:t>
            </a:r>
            <a:r>
              <a:rPr lang="en-US" sz="2000" dirty="0"/>
              <a:t> uma pessoa com </a:t>
            </a:r>
            <a:r>
              <a:rPr lang="en-US" sz="2000" dirty="0" err="1"/>
              <a:t>deficiência</a:t>
            </a:r>
            <a:r>
              <a:rPr lang="en-US" sz="2000" dirty="0"/>
              <a:t>”. O verbo </a:t>
            </a:r>
            <a:r>
              <a:rPr lang="en-US" sz="2000" dirty="0" err="1"/>
              <a:t>sofrer</a:t>
            </a:r>
            <a:r>
              <a:rPr lang="en-US" sz="2000" dirty="0"/>
              <a:t> </a:t>
            </a:r>
            <a:r>
              <a:rPr lang="en-US" sz="2000" dirty="0" err="1"/>
              <a:t>coloca</a:t>
            </a:r>
            <a:r>
              <a:rPr lang="en-US" sz="2000" dirty="0"/>
              <a:t> a pessoa como </a:t>
            </a:r>
            <a:r>
              <a:rPr lang="en-US" sz="2000" dirty="0" err="1"/>
              <a:t>vítima</a:t>
            </a:r>
            <a:r>
              <a:rPr lang="en-US" sz="2000" dirty="0"/>
              <a:t>.</a:t>
            </a:r>
          </a:p>
          <a:p>
            <a:endParaRPr lang="en-US" dirty="0"/>
          </a:p>
        </p:txBody>
      </p:sp>
    </p:spTree>
    <p:extLst>
      <p:ext uri="{BB962C8B-B14F-4D97-AF65-F5344CB8AC3E}">
        <p14:creationId xmlns:p14="http://schemas.microsoft.com/office/powerpoint/2010/main" val="42361768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sz="3600" b="1" dirty="0" smtClean="0"/>
              <a:t>ALUNO </a:t>
            </a:r>
            <a:r>
              <a:rPr lang="en-US" sz="3600" b="1" dirty="0"/>
              <a:t>COM DEFICIÊNCIA</a:t>
            </a:r>
            <a:endParaRPr lang="en-US" sz="3600"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pPr fontAlgn="base"/>
            <a:endParaRPr lang="en-US" b="1" dirty="0" smtClean="0"/>
          </a:p>
          <a:p>
            <a:pPr fontAlgn="base"/>
            <a:endParaRPr lang="en-US" b="1" dirty="0"/>
          </a:p>
          <a:p>
            <a:pPr marL="76200" indent="0" fontAlgn="base">
              <a:buNone/>
            </a:pPr>
            <a:r>
              <a:rPr lang="en-US" b="1" dirty="0" smtClean="0"/>
              <a:t>ALUNO </a:t>
            </a:r>
            <a:r>
              <a:rPr lang="en-US" b="1" dirty="0"/>
              <a:t>COM DEFICIÊNCIA</a:t>
            </a:r>
            <a:r>
              <a:rPr lang="en-US" dirty="0"/>
              <a:t/>
            </a:r>
            <a:br>
              <a:rPr lang="en-US" dirty="0"/>
            </a:br>
            <a:r>
              <a:rPr lang="en-US" dirty="0"/>
              <a:t>É a </a:t>
            </a:r>
            <a:r>
              <a:rPr lang="en-US" dirty="0" err="1"/>
              <a:t>maneira</a:t>
            </a:r>
            <a:r>
              <a:rPr lang="en-US" dirty="0"/>
              <a:t> mais adequada para se referir genericamente aos estudantes com </a:t>
            </a:r>
            <a:r>
              <a:rPr lang="en-US" dirty="0" err="1"/>
              <a:t>deficiência</a:t>
            </a:r>
            <a:r>
              <a:rPr lang="en-US" dirty="0" smtClean="0"/>
              <a:t>.</a:t>
            </a:r>
            <a:endParaRPr lang="en-US" dirty="0"/>
          </a:p>
        </p:txBody>
      </p:sp>
      <p:sp>
        <p:nvSpPr>
          <p:cNvPr id="5" name="Text Placeholder 4"/>
          <p:cNvSpPr>
            <a:spLocks noGrp="1"/>
          </p:cNvSpPr>
          <p:nvPr>
            <p:ph type="body" idx="3"/>
          </p:nvPr>
        </p:nvSpPr>
        <p:spPr/>
        <p:txBody>
          <a:bodyPr/>
          <a:lstStyle/>
          <a:p>
            <a:endParaRPr lang="en-US"/>
          </a:p>
        </p:txBody>
      </p:sp>
      <p:sp>
        <p:nvSpPr>
          <p:cNvPr id="6" name="Text Placeholder 5"/>
          <p:cNvSpPr>
            <a:spLocks noGrp="1"/>
          </p:cNvSpPr>
          <p:nvPr>
            <p:ph type="body" idx="4"/>
          </p:nvPr>
        </p:nvSpPr>
        <p:spPr/>
        <p:txBody>
          <a:bodyPr/>
          <a:lstStyle/>
          <a:p>
            <a:endParaRPr lang="en-US" b="1" dirty="0" smtClean="0"/>
          </a:p>
          <a:p>
            <a:endParaRPr lang="en-US" b="1" dirty="0"/>
          </a:p>
          <a:p>
            <a:pPr marL="76200" indent="0">
              <a:buNone/>
            </a:pPr>
            <a:r>
              <a:rPr lang="en-US" sz="2000" b="1" dirty="0" smtClean="0"/>
              <a:t>NÃO USE:</a:t>
            </a:r>
            <a:r>
              <a:rPr lang="en-US" sz="2000" dirty="0" smtClean="0"/>
              <a:t> </a:t>
            </a:r>
            <a:r>
              <a:rPr lang="en-US" sz="2000" dirty="0" err="1" smtClean="0"/>
              <a:t>evite</a:t>
            </a:r>
            <a:r>
              <a:rPr lang="en-US" sz="2000" dirty="0" smtClean="0"/>
              <a:t> </a:t>
            </a:r>
            <a:r>
              <a:rPr lang="en-US" sz="2000" dirty="0" err="1" smtClean="0"/>
              <a:t>falar</a:t>
            </a:r>
            <a:r>
              <a:rPr lang="en-US" sz="2000" dirty="0" smtClean="0"/>
              <a:t> “</a:t>
            </a:r>
            <a:r>
              <a:rPr lang="en-US" sz="2000" dirty="0" smtClean="0"/>
              <a:t>aluno de inclusão”: a escola deve </a:t>
            </a:r>
            <a:r>
              <a:rPr lang="en-US" sz="2000" dirty="0" err="1" smtClean="0"/>
              <a:t>incluir</a:t>
            </a:r>
            <a:r>
              <a:rPr lang="en-US" sz="2000" dirty="0" smtClean="0"/>
              <a:t> a </a:t>
            </a:r>
            <a:r>
              <a:rPr lang="en-US" sz="2000" dirty="0" smtClean="0"/>
              <a:t>todos!  </a:t>
            </a:r>
          </a:p>
          <a:p>
            <a:pPr marL="76200" indent="0">
              <a:buNone/>
            </a:pPr>
            <a:r>
              <a:rPr lang="en-US" sz="2000" dirty="0" smtClean="0"/>
              <a:t>Também </a:t>
            </a:r>
            <a:r>
              <a:rPr lang="en-US" sz="2000" dirty="0" err="1" smtClean="0"/>
              <a:t>é</a:t>
            </a:r>
            <a:r>
              <a:rPr lang="en-US" sz="2000" dirty="0" smtClean="0"/>
              <a:t> </a:t>
            </a:r>
            <a:r>
              <a:rPr lang="en-US" sz="2000" dirty="0" err="1" smtClean="0"/>
              <a:t>errado</a:t>
            </a:r>
            <a:r>
              <a:rPr lang="en-US" sz="2000" dirty="0" smtClean="0"/>
              <a:t> </a:t>
            </a:r>
            <a:r>
              <a:rPr lang="en-US" sz="2000" dirty="0" err="1" smtClean="0"/>
              <a:t>falar</a:t>
            </a:r>
            <a:r>
              <a:rPr lang="en-US" sz="2000" dirty="0" smtClean="0"/>
              <a:t> aluno normal, o que sugere que a </a:t>
            </a:r>
            <a:r>
              <a:rPr lang="en-US" sz="2000" dirty="0" err="1" smtClean="0"/>
              <a:t>deficiência</a:t>
            </a:r>
            <a:r>
              <a:rPr lang="en-US" sz="2000" dirty="0" smtClean="0"/>
              <a:t> </a:t>
            </a:r>
            <a:r>
              <a:rPr lang="en-US" sz="2000" dirty="0" err="1" smtClean="0"/>
              <a:t>é</a:t>
            </a:r>
            <a:r>
              <a:rPr lang="en-US" sz="2000" dirty="0" smtClean="0"/>
              <a:t> </a:t>
            </a:r>
            <a:r>
              <a:rPr lang="en-US" sz="2000" dirty="0" err="1" smtClean="0"/>
              <a:t>anormal</a:t>
            </a:r>
            <a:r>
              <a:rPr lang="en-US" sz="2000" dirty="0" smtClean="0"/>
              <a:t>. </a:t>
            </a:r>
            <a:r>
              <a:rPr lang="en-US" sz="2000" dirty="0" err="1" smtClean="0"/>
              <a:t>Diga</a:t>
            </a:r>
            <a:r>
              <a:rPr lang="en-US" sz="2000" dirty="0" smtClean="0"/>
              <a:t> aluno ou pessoa sem </a:t>
            </a:r>
            <a:r>
              <a:rPr lang="en-US" sz="2000" dirty="0" err="1" smtClean="0"/>
              <a:t>deficiência</a:t>
            </a:r>
            <a:r>
              <a:rPr lang="en-US" sz="2000" dirty="0" smtClean="0"/>
              <a:t>.</a:t>
            </a:r>
          </a:p>
          <a:p>
            <a:endParaRPr lang="en-US" dirty="0"/>
          </a:p>
        </p:txBody>
      </p:sp>
    </p:spTree>
    <p:extLst>
      <p:ext uri="{BB962C8B-B14F-4D97-AF65-F5344CB8AC3E}">
        <p14:creationId xmlns:p14="http://schemas.microsoft.com/office/powerpoint/2010/main" val="29520524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sz="3600" b="1" dirty="0" smtClean="0"/>
              <a:t>DEFICIÊNCIA </a:t>
            </a:r>
            <a:r>
              <a:rPr lang="en-US" sz="3600" b="1" dirty="0"/>
              <a:t>VISUAL</a:t>
            </a:r>
            <a:r>
              <a:rPr lang="en-US" sz="3600" dirty="0"/>
              <a:t/>
            </a:r>
            <a:br>
              <a:rPr lang="en-US" sz="3600" dirty="0"/>
            </a:b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pPr marL="76200" indent="0" fontAlgn="base">
              <a:buNone/>
            </a:pPr>
            <a:r>
              <a:rPr lang="en-US" b="1" dirty="0"/>
              <a:t>DEFICIÊNCIA VISUAL</a:t>
            </a:r>
            <a:r>
              <a:rPr lang="en-US" dirty="0"/>
              <a:t/>
            </a:r>
            <a:br>
              <a:rPr lang="en-US" dirty="0"/>
            </a:br>
            <a:endParaRPr lang="en-US" dirty="0" smtClean="0"/>
          </a:p>
          <a:p>
            <a:pPr marL="76200" indent="0" fontAlgn="base">
              <a:buNone/>
            </a:pPr>
            <a:r>
              <a:rPr lang="en-US" sz="2000" dirty="0" err="1" smtClean="0"/>
              <a:t>Refere</a:t>
            </a:r>
            <a:r>
              <a:rPr lang="en-US" sz="2000" dirty="0"/>
              <a:t>-se à </a:t>
            </a:r>
            <a:r>
              <a:rPr lang="en-US" sz="2000" dirty="0" err="1"/>
              <a:t>perda</a:t>
            </a:r>
            <a:r>
              <a:rPr lang="en-US" sz="2000" dirty="0"/>
              <a:t> total ou </a:t>
            </a:r>
            <a:r>
              <a:rPr lang="en-US" sz="2000" dirty="0" err="1"/>
              <a:t>parcial</a:t>
            </a:r>
            <a:r>
              <a:rPr lang="en-US" sz="2000" dirty="0"/>
              <a:t>, </a:t>
            </a:r>
            <a:r>
              <a:rPr lang="en-US" sz="2000" dirty="0" err="1"/>
              <a:t>congênita</a:t>
            </a:r>
            <a:r>
              <a:rPr lang="en-US" sz="2000" dirty="0"/>
              <a:t> ou </a:t>
            </a:r>
            <a:r>
              <a:rPr lang="en-US" sz="2000" dirty="0" err="1"/>
              <a:t>adquirida</a:t>
            </a:r>
            <a:r>
              <a:rPr lang="en-US" sz="2000" dirty="0"/>
              <a:t>, da visão. Há dois grupos: </a:t>
            </a:r>
            <a:r>
              <a:rPr lang="en-US" sz="2000" dirty="0" err="1"/>
              <a:t>cegueira</a:t>
            </a:r>
            <a:r>
              <a:rPr lang="en-US" sz="2000" dirty="0"/>
              <a:t> (</a:t>
            </a:r>
            <a:r>
              <a:rPr lang="en-US" sz="2000" dirty="0" err="1"/>
              <a:t>perda</a:t>
            </a:r>
            <a:r>
              <a:rPr lang="en-US" sz="2000" dirty="0"/>
              <a:t> total ou </a:t>
            </a:r>
            <a:r>
              <a:rPr lang="en-US" sz="2000" dirty="0" err="1"/>
              <a:t>pouquíssima</a:t>
            </a:r>
            <a:r>
              <a:rPr lang="en-US" sz="2000" dirty="0"/>
              <a:t> capacidade de </a:t>
            </a:r>
            <a:r>
              <a:rPr lang="en-US" sz="2000" dirty="0" err="1"/>
              <a:t>enxergar</a:t>
            </a:r>
            <a:r>
              <a:rPr lang="en-US" sz="2000" dirty="0"/>
              <a:t>) e </a:t>
            </a:r>
            <a:r>
              <a:rPr lang="en-US" sz="2000" dirty="0" err="1"/>
              <a:t>baixa</a:t>
            </a:r>
            <a:r>
              <a:rPr lang="en-US" sz="2000" dirty="0"/>
              <a:t> visão. Caso não </a:t>
            </a:r>
            <a:r>
              <a:rPr lang="en-US" sz="2000" dirty="0" err="1"/>
              <a:t>saiba</a:t>
            </a:r>
            <a:r>
              <a:rPr lang="en-US" sz="2000" dirty="0"/>
              <a:t> </a:t>
            </a:r>
            <a:r>
              <a:rPr lang="en-US" sz="2000" dirty="0" err="1"/>
              <a:t>especificar</a:t>
            </a:r>
            <a:r>
              <a:rPr lang="en-US" sz="2000" dirty="0"/>
              <a:t>, </a:t>
            </a:r>
            <a:r>
              <a:rPr lang="en-US" sz="2000" dirty="0" err="1"/>
              <a:t>fale</a:t>
            </a:r>
            <a:r>
              <a:rPr lang="en-US" sz="2000" dirty="0"/>
              <a:t> pessoa com </a:t>
            </a:r>
            <a:r>
              <a:rPr lang="en-US" sz="2000" dirty="0" err="1"/>
              <a:t>deficiência</a:t>
            </a:r>
            <a:r>
              <a:rPr lang="en-US" sz="2000" dirty="0"/>
              <a:t> visual. Para </a:t>
            </a:r>
            <a:r>
              <a:rPr lang="en-US" sz="2000" dirty="0" err="1"/>
              <a:t>casos</a:t>
            </a:r>
            <a:r>
              <a:rPr lang="en-US" sz="2000" dirty="0"/>
              <a:t> de </a:t>
            </a:r>
            <a:r>
              <a:rPr lang="en-US" sz="2000" dirty="0" err="1"/>
              <a:t>cegueira</a:t>
            </a:r>
            <a:r>
              <a:rPr lang="en-US" sz="2000" dirty="0"/>
              <a:t>, use </a:t>
            </a:r>
            <a:r>
              <a:rPr lang="en-US" sz="2000" dirty="0" err="1"/>
              <a:t>cego</a:t>
            </a:r>
            <a:r>
              <a:rPr lang="en-US" sz="2000" dirty="0"/>
              <a:t>.</a:t>
            </a:r>
          </a:p>
          <a:p>
            <a:pPr fontAlgn="base"/>
            <a:endParaRPr lang="en-US" sz="2000" dirty="0"/>
          </a:p>
          <a:p>
            <a:endParaRPr lang="en-US" dirty="0"/>
          </a:p>
        </p:txBody>
      </p:sp>
      <p:sp>
        <p:nvSpPr>
          <p:cNvPr id="5" name="Text Placeholder 4"/>
          <p:cNvSpPr>
            <a:spLocks noGrp="1"/>
          </p:cNvSpPr>
          <p:nvPr>
            <p:ph type="body" idx="3"/>
          </p:nvPr>
        </p:nvSpPr>
        <p:spPr/>
        <p:txBody>
          <a:bodyPr/>
          <a:lstStyle/>
          <a:p>
            <a:endParaRPr lang="en-US"/>
          </a:p>
        </p:txBody>
      </p:sp>
      <p:sp>
        <p:nvSpPr>
          <p:cNvPr id="6" name="Text Placeholder 5"/>
          <p:cNvSpPr>
            <a:spLocks noGrp="1"/>
          </p:cNvSpPr>
          <p:nvPr>
            <p:ph type="body" idx="4"/>
          </p:nvPr>
        </p:nvSpPr>
        <p:spPr/>
        <p:txBody>
          <a:bodyPr/>
          <a:lstStyle/>
          <a:p>
            <a:pPr marL="76200" indent="0" fontAlgn="base">
              <a:buNone/>
            </a:pPr>
            <a:endParaRPr lang="en-US" sz="2000" b="1" dirty="0" smtClean="0"/>
          </a:p>
          <a:p>
            <a:pPr marL="76200" indent="0" fontAlgn="base">
              <a:buNone/>
            </a:pPr>
            <a:endParaRPr lang="en-US" sz="2000" b="1" dirty="0"/>
          </a:p>
          <a:p>
            <a:pPr marL="76200" indent="0" fontAlgn="base">
              <a:buNone/>
            </a:pPr>
            <a:r>
              <a:rPr lang="en-US" sz="2000" b="1" dirty="0" smtClean="0"/>
              <a:t>NÃO </a:t>
            </a:r>
            <a:r>
              <a:rPr lang="en-US" sz="2000" b="1" dirty="0"/>
              <a:t>USE:</a:t>
            </a:r>
            <a:r>
              <a:rPr lang="en-US" dirty="0"/>
              <a:t> </a:t>
            </a:r>
            <a:r>
              <a:rPr lang="en-US" sz="2000" dirty="0" err="1"/>
              <a:t>Ceguinho</a:t>
            </a:r>
            <a:r>
              <a:rPr lang="en-US" sz="2000" dirty="0"/>
              <a:t>. O </a:t>
            </a:r>
            <a:r>
              <a:rPr lang="en-US" sz="2000" dirty="0" err="1"/>
              <a:t>diminutivo</a:t>
            </a:r>
            <a:r>
              <a:rPr lang="en-US" sz="2000" dirty="0"/>
              <a:t> </a:t>
            </a:r>
            <a:r>
              <a:rPr lang="en-US" sz="2000" dirty="0" err="1"/>
              <a:t>denota</a:t>
            </a:r>
            <a:r>
              <a:rPr lang="en-US" sz="2000" dirty="0"/>
              <a:t> que o </a:t>
            </a:r>
            <a:r>
              <a:rPr lang="en-US" sz="2000" dirty="0" err="1"/>
              <a:t>cego</a:t>
            </a:r>
            <a:r>
              <a:rPr lang="en-US" sz="2000" dirty="0"/>
              <a:t> não </a:t>
            </a:r>
            <a:r>
              <a:rPr lang="en-US" sz="2000" dirty="0" err="1"/>
              <a:t>é</a:t>
            </a:r>
            <a:r>
              <a:rPr lang="en-US" sz="2000" dirty="0"/>
              <a:t> considerado uma pessoa </a:t>
            </a:r>
            <a:r>
              <a:rPr lang="en-US" sz="2000" dirty="0" err="1"/>
              <a:t>completa</a:t>
            </a:r>
            <a:r>
              <a:rPr lang="en-US" sz="2000" dirty="0"/>
              <a:t>.</a:t>
            </a:r>
          </a:p>
          <a:p>
            <a:endParaRPr lang="en-US" sz="2000" dirty="0"/>
          </a:p>
          <a:p>
            <a:endParaRPr lang="en-US" dirty="0"/>
          </a:p>
        </p:txBody>
      </p:sp>
    </p:spTree>
    <p:extLst>
      <p:ext uri="{BB962C8B-B14F-4D97-AF65-F5344CB8AC3E}">
        <p14:creationId xmlns:p14="http://schemas.microsoft.com/office/powerpoint/2010/main" val="204799969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sz="3600" b="1" dirty="0" smtClean="0"/>
              <a:t>DEFICIÊNCIA </a:t>
            </a:r>
            <a:r>
              <a:rPr lang="en-US" sz="3600" b="1" dirty="0"/>
              <a:t>AUDITIVA</a:t>
            </a:r>
            <a:r>
              <a:rPr lang="en-US" sz="3600" dirty="0"/>
              <a:t/>
            </a:r>
            <a:br>
              <a:rPr lang="en-US" sz="3600" dirty="0"/>
            </a:br>
            <a:endParaRPr lang="en-US" sz="36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pPr marL="76200" indent="0" fontAlgn="base">
              <a:buNone/>
            </a:pPr>
            <a:r>
              <a:rPr lang="en-US" b="1" dirty="0"/>
              <a:t>DEFICIÊNCIA AUDITIVA</a:t>
            </a:r>
            <a:r>
              <a:rPr lang="en-US" dirty="0"/>
              <a:t/>
            </a:r>
            <a:br>
              <a:rPr lang="en-US" dirty="0"/>
            </a:br>
            <a:r>
              <a:rPr lang="en-US" dirty="0"/>
              <a:t>Quando a </a:t>
            </a:r>
            <a:r>
              <a:rPr lang="en-US" dirty="0" err="1"/>
              <a:t>deficiência</a:t>
            </a:r>
            <a:r>
              <a:rPr lang="en-US" dirty="0"/>
              <a:t> </a:t>
            </a:r>
            <a:r>
              <a:rPr lang="en-US" dirty="0" err="1"/>
              <a:t>auditiva</a:t>
            </a:r>
            <a:r>
              <a:rPr lang="en-US" dirty="0"/>
              <a:t> </a:t>
            </a:r>
            <a:r>
              <a:rPr lang="en-US" dirty="0" err="1"/>
              <a:t>é</a:t>
            </a:r>
            <a:r>
              <a:rPr lang="en-US" dirty="0"/>
              <a:t> total, o </a:t>
            </a:r>
            <a:r>
              <a:rPr lang="en-US" dirty="0" err="1"/>
              <a:t>correto</a:t>
            </a:r>
            <a:r>
              <a:rPr lang="en-US" dirty="0"/>
              <a:t> </a:t>
            </a:r>
            <a:r>
              <a:rPr lang="en-US" dirty="0" err="1"/>
              <a:t>é</a:t>
            </a:r>
            <a:r>
              <a:rPr lang="en-US" dirty="0"/>
              <a:t> </a:t>
            </a:r>
            <a:r>
              <a:rPr lang="en-US" dirty="0" err="1"/>
              <a:t>surdo</a:t>
            </a:r>
            <a:r>
              <a:rPr lang="en-US" dirty="0"/>
              <a:t> ou </a:t>
            </a:r>
            <a:r>
              <a:rPr lang="en-US" dirty="0" err="1"/>
              <a:t>surdez</a:t>
            </a:r>
            <a:r>
              <a:rPr lang="en-US" dirty="0"/>
              <a:t>. Quando </a:t>
            </a:r>
            <a:r>
              <a:rPr lang="en-US" dirty="0" err="1"/>
              <a:t>é</a:t>
            </a:r>
            <a:r>
              <a:rPr lang="en-US" dirty="0"/>
              <a:t> </a:t>
            </a:r>
            <a:r>
              <a:rPr lang="en-US" dirty="0" err="1"/>
              <a:t>parcial</a:t>
            </a:r>
            <a:r>
              <a:rPr lang="en-US" dirty="0"/>
              <a:t>, pode-se utilizar pessoa com </a:t>
            </a:r>
            <a:r>
              <a:rPr lang="en-US" dirty="0" err="1"/>
              <a:t>deficiência</a:t>
            </a:r>
            <a:r>
              <a:rPr lang="en-US" dirty="0"/>
              <a:t> </a:t>
            </a:r>
            <a:r>
              <a:rPr lang="en-US" dirty="0" err="1"/>
              <a:t>auditiva</a:t>
            </a:r>
            <a:r>
              <a:rPr lang="en-US" dirty="0"/>
              <a:t>.</a:t>
            </a:r>
          </a:p>
          <a:p>
            <a:pPr fontAlgn="base"/>
            <a:endParaRPr lang="en-US" sz="2000" dirty="0"/>
          </a:p>
          <a:p>
            <a:endParaRPr lang="en-US" dirty="0"/>
          </a:p>
        </p:txBody>
      </p:sp>
      <p:sp>
        <p:nvSpPr>
          <p:cNvPr id="5" name="Text Placeholder 4"/>
          <p:cNvSpPr>
            <a:spLocks noGrp="1"/>
          </p:cNvSpPr>
          <p:nvPr>
            <p:ph type="body" idx="3"/>
          </p:nvPr>
        </p:nvSpPr>
        <p:spPr/>
        <p:txBody>
          <a:bodyPr/>
          <a:lstStyle/>
          <a:p>
            <a:endParaRPr lang="en-US"/>
          </a:p>
        </p:txBody>
      </p:sp>
      <p:sp>
        <p:nvSpPr>
          <p:cNvPr id="6" name="Text Placeholder 5"/>
          <p:cNvSpPr>
            <a:spLocks noGrp="1"/>
          </p:cNvSpPr>
          <p:nvPr>
            <p:ph type="body" idx="4"/>
          </p:nvPr>
        </p:nvSpPr>
        <p:spPr/>
        <p:txBody>
          <a:bodyPr/>
          <a:lstStyle/>
          <a:p>
            <a:pPr marL="76200" indent="0">
              <a:buNone/>
            </a:pPr>
            <a:r>
              <a:rPr lang="en-US" sz="2000" b="1" dirty="0"/>
              <a:t>NÃO USE:</a:t>
            </a:r>
            <a:r>
              <a:rPr lang="en-US" sz="2000" dirty="0"/>
              <a:t> </a:t>
            </a:r>
            <a:r>
              <a:rPr lang="en-US" sz="2000" dirty="0" err="1"/>
              <a:t>Surdinho</a:t>
            </a:r>
            <a:r>
              <a:rPr lang="en-US" sz="2000" dirty="0"/>
              <a:t> ou </a:t>
            </a:r>
            <a:r>
              <a:rPr lang="en-US" sz="2000" dirty="0" err="1"/>
              <a:t>mudinho</a:t>
            </a:r>
            <a:r>
              <a:rPr lang="en-US" sz="2000" dirty="0"/>
              <a:t>. O </a:t>
            </a:r>
            <a:r>
              <a:rPr lang="en-US" sz="2000" dirty="0" err="1"/>
              <a:t>diminutivo</a:t>
            </a:r>
            <a:r>
              <a:rPr lang="en-US" sz="2000" dirty="0"/>
              <a:t> </a:t>
            </a:r>
            <a:r>
              <a:rPr lang="en-US" sz="2000" dirty="0" err="1"/>
              <a:t>denota</a:t>
            </a:r>
            <a:r>
              <a:rPr lang="en-US" sz="2000" dirty="0"/>
              <a:t> preconceito. Também não use </a:t>
            </a:r>
            <a:r>
              <a:rPr lang="en-US" sz="2000" dirty="0" err="1"/>
              <a:t>surdo-mudo</a:t>
            </a:r>
            <a:r>
              <a:rPr lang="en-US" sz="2000" dirty="0"/>
              <a:t>: alguns </a:t>
            </a:r>
            <a:r>
              <a:rPr lang="en-US" sz="2000" dirty="0" err="1"/>
              <a:t>surdos</a:t>
            </a:r>
            <a:r>
              <a:rPr lang="en-US" sz="2000" dirty="0"/>
              <a:t> </a:t>
            </a:r>
            <a:r>
              <a:rPr lang="en-US" sz="2000" dirty="0" err="1"/>
              <a:t>só</a:t>
            </a:r>
            <a:r>
              <a:rPr lang="en-US" sz="2000" dirty="0"/>
              <a:t> não se comunicam pela fala porque não </a:t>
            </a:r>
            <a:r>
              <a:rPr lang="en-US" sz="2000" dirty="0" err="1"/>
              <a:t>aprenderam</a:t>
            </a:r>
            <a:r>
              <a:rPr lang="en-US" sz="2000" dirty="0"/>
              <a:t> a </a:t>
            </a:r>
            <a:r>
              <a:rPr lang="en-US" sz="2000" dirty="0" err="1"/>
              <a:t>falar</a:t>
            </a:r>
            <a:r>
              <a:rPr lang="en-US" sz="2000" dirty="0"/>
              <a:t> como os </a:t>
            </a:r>
            <a:r>
              <a:rPr lang="en-US" sz="2000" dirty="0" err="1"/>
              <a:t>ouvintes</a:t>
            </a:r>
            <a:r>
              <a:rPr lang="en-US" sz="2000" dirty="0"/>
              <a:t>.</a:t>
            </a:r>
          </a:p>
          <a:p>
            <a:endParaRPr lang="en-US" dirty="0"/>
          </a:p>
        </p:txBody>
      </p:sp>
    </p:spTree>
    <p:extLst>
      <p:ext uri="{BB962C8B-B14F-4D97-AF65-F5344CB8AC3E}">
        <p14:creationId xmlns:p14="http://schemas.microsoft.com/office/powerpoint/2010/main" val="213108208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Atualmente também tem </a:t>
            </a:r>
            <a:r>
              <a:rPr lang="en-US" sz="3200" dirty="0" err="1" smtClean="0"/>
              <a:t>sido</a:t>
            </a:r>
            <a:r>
              <a:rPr lang="en-US" sz="3200" dirty="0"/>
              <a:t> </a:t>
            </a:r>
            <a:r>
              <a:rPr lang="en-US" sz="3200" dirty="0" smtClean="0"/>
              <a:t>utilizados os termos</a:t>
            </a:r>
            <a:br>
              <a:rPr lang="en-US" sz="3200" dirty="0" smtClean="0"/>
            </a:br>
            <a:r>
              <a:rPr lang="en-US" sz="3200" dirty="0" smtClean="0"/>
              <a:t> </a:t>
            </a:r>
            <a:r>
              <a:rPr lang="en-US" b="1" dirty="0" smtClean="0"/>
              <a:t>FISIODIVERSOS e </a:t>
            </a:r>
            <a:br>
              <a:rPr lang="en-US" b="1" dirty="0" smtClean="0"/>
            </a:br>
            <a:r>
              <a:rPr lang="en-US" b="1" dirty="0" smtClean="0"/>
              <a:t>NEURODIVERSOS </a:t>
            </a:r>
            <a:endParaRPr lang="en-US" b="1" dirty="0"/>
          </a:p>
        </p:txBody>
      </p:sp>
      <p:sp>
        <p:nvSpPr>
          <p:cNvPr id="3" name="Subtitle 2"/>
          <p:cNvSpPr>
            <a:spLocks noGrp="1"/>
          </p:cNvSpPr>
          <p:nvPr>
            <p:ph type="subTitle" idx="1"/>
          </p:nvPr>
        </p:nvSpPr>
        <p:spPr>
          <a:xfrm>
            <a:off x="593793" y="1070965"/>
            <a:ext cx="8204032" cy="5094733"/>
          </a:xfrm>
        </p:spPr>
        <p:txBody>
          <a:bodyPr/>
          <a:lstStyle/>
          <a:p>
            <a:r>
              <a:rPr lang="en-US" dirty="0" smtClean="0"/>
              <a:t>	</a:t>
            </a:r>
          </a:p>
        </p:txBody>
      </p:sp>
    </p:spTree>
    <p:extLst>
      <p:ext uri="{BB962C8B-B14F-4D97-AF65-F5344CB8AC3E}">
        <p14:creationId xmlns:p14="http://schemas.microsoft.com/office/powerpoint/2010/main" val="258547425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982655" y="1470996"/>
            <a:ext cx="6684970" cy="4512936"/>
          </a:xfrm>
          <a:prstGeom prst="rect">
            <a:avLst/>
          </a:prstGeom>
          <a:noFill/>
          <a:ln>
            <a:noFill/>
          </a:ln>
        </p:spPr>
      </p:pic>
    </p:spTree>
    <p:extLst>
      <p:ext uri="{BB962C8B-B14F-4D97-AF65-F5344CB8AC3E}">
        <p14:creationId xmlns:p14="http://schemas.microsoft.com/office/powerpoint/2010/main" val="112857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0"/>
          <p:cNvSpPr txBox="1">
            <a:spLocks noGrp="1"/>
          </p:cNvSpPr>
          <p:nvPr>
            <p:ph type="title"/>
          </p:nvPr>
        </p:nvSpPr>
        <p:spPr>
          <a:xfrm>
            <a:off x="914400" y="1544715"/>
            <a:ext cx="7315200" cy="287362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DB713"/>
              </a:buClr>
              <a:buSzPts val="3600"/>
              <a:buFont typeface="Calibri"/>
              <a:buNone/>
            </a:pPr>
            <a:r>
              <a:rPr lang="en-US" sz="3600" i="1" dirty="0"/>
              <a:t/>
            </a:r>
            <a:br>
              <a:rPr lang="en-US" sz="3600" i="1" dirty="0"/>
            </a:br>
            <a:r>
              <a:rPr lang="en-US" sz="3600" i="1" dirty="0"/>
              <a:t/>
            </a:r>
            <a:br>
              <a:rPr lang="en-US" sz="3600" i="1" dirty="0"/>
            </a:br>
            <a:r>
              <a:rPr lang="en-US" sz="3600" i="1" dirty="0"/>
              <a:t>“o que em </a:t>
            </a:r>
            <a:r>
              <a:rPr lang="en-US" sz="3600" i="1" dirty="0" err="1"/>
              <a:t>mim</a:t>
            </a:r>
            <a:r>
              <a:rPr lang="en-US" sz="3600" i="1" dirty="0"/>
              <a:t> </a:t>
            </a:r>
            <a:r>
              <a:rPr lang="en-US" sz="3600" i="1" dirty="0" err="1"/>
              <a:t>sente</a:t>
            </a:r>
            <a:r>
              <a:rPr lang="en-US" sz="3600" i="1" dirty="0"/>
              <a:t> está </a:t>
            </a:r>
            <a:r>
              <a:rPr lang="en-US" sz="3600" i="1" dirty="0" err="1"/>
              <a:t>pensando</a:t>
            </a:r>
            <a:r>
              <a:rPr lang="en-US" sz="3600" i="1" dirty="0"/>
              <a:t>". </a:t>
            </a:r>
            <a:r>
              <a:rPr lang="en-US" sz="3600" dirty="0"/>
              <a:t/>
            </a:r>
            <a:br>
              <a:rPr lang="en-US" sz="3600" dirty="0"/>
            </a:br>
            <a:r>
              <a:rPr lang="en-US" sz="3600" dirty="0"/>
              <a:t>				Fernando Pessoa</a:t>
            </a:r>
            <a:br>
              <a:rPr lang="en-US" sz="3600" dirty="0"/>
            </a:br>
            <a:endParaRPr sz="3600" dirty="0"/>
          </a:p>
        </p:txBody>
      </p:sp>
    </p:spTree>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982655" y="1411627"/>
            <a:ext cx="6025003" cy="4631675"/>
          </a:xfrm>
          <a:prstGeom prst="rect">
            <a:avLst/>
          </a:prstGeom>
          <a:noFill/>
          <a:ln>
            <a:noFill/>
          </a:ln>
        </p:spPr>
      </p:pic>
    </p:spTree>
    <p:extLst>
      <p:ext uri="{BB962C8B-B14F-4D97-AF65-F5344CB8AC3E}">
        <p14:creationId xmlns:p14="http://schemas.microsoft.com/office/powerpoint/2010/main" val="9680450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1060949"/>
            <a:ext cx="8022603" cy="4822504"/>
          </a:xfrm>
        </p:spPr>
        <p:txBody>
          <a:bodyPr/>
          <a:lstStyle/>
          <a:p>
            <a:r>
              <a:rPr lang="en-US" sz="3200" dirty="0" smtClean="0"/>
              <a:t>termos que  aparecem nas </a:t>
            </a:r>
            <a:r>
              <a:rPr lang="en-US" sz="3200" dirty="0" err="1" smtClean="0"/>
              <a:t>legislações</a:t>
            </a:r>
            <a:r>
              <a:rPr lang="en-US" sz="3200" dirty="0" smtClean="0"/>
              <a:t> para caracterizar os estudantes que requerem ações de inclusão</a:t>
            </a:r>
            <a:r>
              <a:rPr lang="en-US" sz="4000" dirty="0" smtClean="0"/>
              <a:t> : </a:t>
            </a:r>
            <a:r>
              <a:rPr lang="en-US" sz="4000" dirty="0"/>
              <a:t/>
            </a:r>
            <a:br>
              <a:rPr lang="en-US" sz="4000" dirty="0"/>
            </a:br>
            <a:r>
              <a:rPr lang="en-US" sz="4000" dirty="0" smtClean="0"/>
              <a:t/>
            </a:r>
            <a:br>
              <a:rPr lang="en-US" sz="4000" dirty="0" smtClean="0"/>
            </a:br>
            <a:r>
              <a:rPr lang="en-US" sz="4000" dirty="0" smtClean="0"/>
              <a:t>"</a:t>
            </a:r>
            <a:r>
              <a:rPr lang="en-US" i="1" dirty="0" err="1" smtClean="0"/>
              <a:t>deficientes</a:t>
            </a:r>
            <a:r>
              <a:rPr lang="en-US" i="1" dirty="0" smtClean="0"/>
              <a:t>”</a:t>
            </a:r>
            <a:br>
              <a:rPr lang="en-US" i="1" dirty="0" smtClean="0"/>
            </a:br>
            <a:r>
              <a:rPr lang="en-US" i="1" dirty="0" smtClean="0"/>
              <a:t>"</a:t>
            </a:r>
            <a:r>
              <a:rPr lang="en-US" i="1" dirty="0" err="1" smtClean="0"/>
              <a:t>especiais</a:t>
            </a:r>
            <a:r>
              <a:rPr lang="en-US" sz="4000" dirty="0" smtClean="0"/>
              <a:t>”</a:t>
            </a:r>
            <a:br>
              <a:rPr lang="en-US" sz="4000" dirty="0" smtClean="0"/>
            </a:br>
            <a:r>
              <a:rPr lang="en-US" sz="4000" dirty="0" smtClean="0"/>
              <a:t/>
            </a:r>
            <a:br>
              <a:rPr lang="en-US" sz="4000" dirty="0" smtClean="0"/>
            </a:br>
            <a:r>
              <a:rPr lang="en-US" sz="2400" b="1" dirty="0" smtClean="0"/>
              <a:t>obs</a:t>
            </a:r>
            <a:r>
              <a:rPr lang="en-US" sz="2400" b="1" dirty="0"/>
              <a:t>. na legislação não aparece os termos </a:t>
            </a:r>
            <a:br>
              <a:rPr lang="en-US" sz="2400" b="1" dirty="0"/>
            </a:br>
            <a:r>
              <a:rPr lang="en-US" sz="2400" b="1" dirty="0" err="1"/>
              <a:t>neurodiversidade</a:t>
            </a:r>
            <a:r>
              <a:rPr lang="en-US" sz="2400" b="1" dirty="0"/>
              <a:t> ou </a:t>
            </a:r>
            <a:r>
              <a:rPr lang="en-US" sz="2400" b="1" dirty="0" err="1"/>
              <a:t>fisiodiversidade</a:t>
            </a:r>
            <a:r>
              <a:rPr lang="en-US" sz="2400" b="1" dirty="0"/>
              <a:t> </a:t>
            </a:r>
            <a:br>
              <a:rPr lang="en-US" sz="2400" b="1" dirty="0"/>
            </a:b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b="1" dirty="0" smtClean="0"/>
              <a:t/>
            </a:r>
            <a:br>
              <a:rPr lang="en-US" sz="2400" b="1" dirty="0" smtClean="0"/>
            </a:br>
            <a:endParaRPr lang="en-US" sz="2400" b="1" dirty="0"/>
          </a:p>
        </p:txBody>
      </p:sp>
    </p:spTree>
    <p:extLst>
      <p:ext uri="{BB962C8B-B14F-4D97-AF65-F5344CB8AC3E}">
        <p14:creationId xmlns:p14="http://schemas.microsoft.com/office/powerpoint/2010/main" val="258932813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0" y="1285875"/>
            <a:ext cx="7569200" cy="904875"/>
          </a:xfrm>
        </p:spPr>
        <p:txBody>
          <a:bodyPr/>
          <a:lstStyle/>
          <a:p>
            <a:r>
              <a:rPr lang="en-US" b="1" dirty="0" smtClean="0"/>
              <a:t/>
            </a:r>
            <a:br>
              <a:rPr lang="en-US" b="1" dirty="0" smtClean="0"/>
            </a:br>
            <a:r>
              <a:rPr lang="en-US" b="1" dirty="0" smtClean="0"/>
              <a:t/>
            </a:r>
            <a:br>
              <a:rPr lang="en-US" b="1" dirty="0" smtClean="0"/>
            </a:br>
            <a:r>
              <a:rPr lang="en-US" b="1" dirty="0" smtClean="0"/>
              <a:t>LEGISLAÇÕES SOBRE INCLUSÃO  </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8906877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428625" y="2222500"/>
            <a:ext cx="8286750" cy="3603625"/>
          </a:xfrm>
          <a:prstGeom prst="rect">
            <a:avLst/>
          </a:prstGeom>
          <a:noFill/>
          <a:ln>
            <a:noFill/>
          </a:ln>
        </p:spPr>
      </p:pic>
      <p:sp>
        <p:nvSpPr>
          <p:cNvPr id="3" name="TextBox 2"/>
          <p:cNvSpPr txBox="1"/>
          <p:nvPr/>
        </p:nvSpPr>
        <p:spPr>
          <a:xfrm>
            <a:off x="1111250" y="1206501"/>
            <a:ext cx="6762750" cy="523220"/>
          </a:xfrm>
          <a:prstGeom prst="rect">
            <a:avLst/>
          </a:prstGeom>
          <a:noFill/>
        </p:spPr>
        <p:txBody>
          <a:bodyPr wrap="square" rtlCol="0">
            <a:spAutoFit/>
          </a:bodyPr>
          <a:lstStyle/>
          <a:p>
            <a:r>
              <a:rPr lang="en-US" sz="2800" b="1" dirty="0" smtClean="0"/>
              <a:t>LEGISLAÇÕES </a:t>
            </a:r>
            <a:r>
              <a:rPr lang="en-US" sz="2800" b="1" dirty="0"/>
              <a:t>SOBRE INCLUSÃO </a:t>
            </a:r>
            <a:endParaRPr lang="en-US" sz="2800" dirty="0"/>
          </a:p>
        </p:txBody>
      </p:sp>
    </p:spTree>
    <p:extLst>
      <p:ext uri="{BB962C8B-B14F-4D97-AF65-F5344CB8AC3E}">
        <p14:creationId xmlns:p14="http://schemas.microsoft.com/office/powerpoint/2010/main" val="4484262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704928"/>
            <a:ext cx="8229600" cy="1025066"/>
          </a:xfrm>
        </p:spPr>
        <p:txBody>
          <a:bodyPr/>
          <a:lstStyle/>
          <a:p>
            <a:r>
              <a:rPr lang="en-US" sz="4000" dirty="0">
                <a:solidFill>
                  <a:srgbClr val="FF0000"/>
                </a:solidFill>
              </a:rPr>
              <a:t>CHAVE DE LEITURA DAS LEGISLAÇÕES SOBRE INCLUSÃO </a:t>
            </a:r>
            <a:r>
              <a:rPr lang="en-US" dirty="0">
                <a:solidFill>
                  <a:srgbClr val="FF0000"/>
                </a:solidFill>
              </a:rPr>
              <a:t>:</a:t>
            </a:r>
          </a:p>
        </p:txBody>
      </p:sp>
      <p:sp>
        <p:nvSpPr>
          <p:cNvPr id="3" name="Text Placeholder 2"/>
          <p:cNvSpPr>
            <a:spLocks noGrp="1"/>
          </p:cNvSpPr>
          <p:nvPr>
            <p:ph type="body" idx="1"/>
          </p:nvPr>
        </p:nvSpPr>
        <p:spPr>
          <a:xfrm>
            <a:off x="457200" y="1600200"/>
            <a:ext cx="8310024" cy="4525963"/>
          </a:xfrm>
        </p:spPr>
        <p:txBody>
          <a:bodyPr/>
          <a:lstStyle/>
          <a:p>
            <a:endParaRPr lang="en-US" dirty="0" smtClean="0"/>
          </a:p>
          <a:p>
            <a:endParaRPr lang="en-US" dirty="0"/>
          </a:p>
          <a:p>
            <a:r>
              <a:rPr lang="en-US" dirty="0" smtClean="0"/>
              <a:t>AS </a:t>
            </a:r>
            <a:r>
              <a:rPr lang="en-US" dirty="0"/>
              <a:t>LEGISLAÇÕES VARIAM ENTRE </a:t>
            </a:r>
            <a:r>
              <a:rPr lang="en-US" dirty="0" smtClean="0"/>
              <a:t>AFIRMATIVAS </a:t>
            </a:r>
            <a:r>
              <a:rPr lang="en-US" dirty="0"/>
              <a:t>E INCLUSIVAS AO AMBIENTE ESCOLAR </a:t>
            </a:r>
            <a:r>
              <a:rPr lang="en-US" dirty="0" smtClean="0"/>
              <a:t>NAS REDES REGULARES E</a:t>
            </a:r>
            <a:r>
              <a:rPr lang="mr-IN" dirty="0" smtClean="0"/>
              <a:t>…</a:t>
            </a:r>
            <a:r>
              <a:rPr lang="en-US" dirty="0"/>
              <a:t/>
            </a:r>
            <a:br>
              <a:rPr lang="en-US" dirty="0"/>
            </a:br>
            <a:endParaRPr lang="en-US" dirty="0" smtClean="0"/>
          </a:p>
          <a:p>
            <a:r>
              <a:rPr lang="mr-IN" dirty="0" smtClean="0"/>
              <a:t>… </a:t>
            </a:r>
            <a:r>
              <a:rPr lang="en-US" dirty="0" smtClean="0"/>
              <a:t> </a:t>
            </a:r>
            <a:r>
              <a:rPr lang="en-US" dirty="0"/>
              <a:t>AQUELAS QUE PERMITEM, SUGEREM OUTROS ESPAÇOS </a:t>
            </a:r>
            <a:r>
              <a:rPr lang="en-US" dirty="0" smtClean="0"/>
              <a:t>E PARTICULARES. </a:t>
            </a:r>
            <a:endParaRPr lang="en-US" dirty="0"/>
          </a:p>
        </p:txBody>
      </p:sp>
    </p:spTree>
    <p:extLst>
      <p:ext uri="{BB962C8B-B14F-4D97-AF65-F5344CB8AC3E}">
        <p14:creationId xmlns:p14="http://schemas.microsoft.com/office/powerpoint/2010/main" val="26712282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ÂMBITO INTERNACIONAL</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261549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109350" y="778425"/>
            <a:ext cx="9034800" cy="5776500"/>
          </a:xfrm>
          <a:prstGeom prst="rect">
            <a:avLst/>
          </a:prstGeom>
        </p:spPr>
        <p:txBody>
          <a:bodyPr spcFirstLastPara="1" wrap="square" lIns="91425" tIns="45700" rIns="91425" bIns="45700" anchor="t" anchorCtr="0">
            <a:noAutofit/>
          </a:bodyPr>
          <a:lstStyle/>
          <a:p>
            <a:pPr marL="0" lvl="0" indent="0" rtl="0">
              <a:lnSpc>
                <a:spcPct val="150000"/>
              </a:lnSpc>
              <a:spcBef>
                <a:spcPts val="0"/>
              </a:spcBef>
              <a:spcAft>
                <a:spcPts val="0"/>
              </a:spcAft>
              <a:buNone/>
            </a:pPr>
            <a:r>
              <a:rPr lang="pt-BR" sz="2400" b="1" dirty="0">
                <a:solidFill>
                  <a:srgbClr val="000000"/>
                </a:solidFill>
              </a:rPr>
              <a:t>Declaração Universal dos Direitos Humanos:</a:t>
            </a:r>
            <a:endParaRPr sz="2400" b="1" dirty="0">
              <a:solidFill>
                <a:srgbClr val="000000"/>
              </a:solidFill>
            </a:endParaRPr>
          </a:p>
          <a:p>
            <a:pPr marL="457200" lvl="0" indent="0" rtl="0">
              <a:lnSpc>
                <a:spcPct val="150000"/>
              </a:lnSpc>
              <a:spcBef>
                <a:spcPts val="0"/>
              </a:spcBef>
              <a:spcAft>
                <a:spcPts val="0"/>
              </a:spcAft>
              <a:buNone/>
            </a:pPr>
            <a:endParaRPr sz="1800" dirty="0"/>
          </a:p>
          <a:p>
            <a:pPr marL="457200" lvl="0" indent="0" rtl="0">
              <a:lnSpc>
                <a:spcPct val="150000"/>
              </a:lnSpc>
              <a:spcBef>
                <a:spcPts val="0"/>
              </a:spcBef>
              <a:spcAft>
                <a:spcPts val="0"/>
              </a:spcAft>
              <a:buNone/>
            </a:pPr>
            <a:r>
              <a:rPr lang="pt-BR" sz="1800" dirty="0"/>
              <a:t>Artigo </a:t>
            </a:r>
            <a:r>
              <a:rPr lang="pt-BR" sz="1800" dirty="0" err="1"/>
              <a:t>I</a:t>
            </a:r>
            <a:endParaRPr sz="1800" dirty="0"/>
          </a:p>
          <a:p>
            <a:pPr marL="457200" lvl="0" indent="0" rtl="0">
              <a:lnSpc>
                <a:spcPct val="150000"/>
              </a:lnSpc>
              <a:spcBef>
                <a:spcPts val="0"/>
              </a:spcBef>
              <a:spcAft>
                <a:spcPts val="0"/>
              </a:spcAft>
              <a:buNone/>
            </a:pPr>
            <a:r>
              <a:rPr lang="pt-BR" sz="1800" dirty="0"/>
              <a:t>Todos os seres humanos nascem livres e iguais em dignidade e direitos. São dotados de razão e consciência e devem agir em relação uns aos outros com espírito de fraternidade.</a:t>
            </a:r>
            <a:endParaRPr sz="1800" dirty="0"/>
          </a:p>
          <a:p>
            <a:pPr marL="457200" lvl="0" indent="0" rtl="0">
              <a:lnSpc>
                <a:spcPct val="150000"/>
              </a:lnSpc>
              <a:spcBef>
                <a:spcPts val="0"/>
              </a:spcBef>
              <a:spcAft>
                <a:spcPts val="0"/>
              </a:spcAft>
              <a:buNone/>
            </a:pPr>
            <a:endParaRPr sz="1800" dirty="0"/>
          </a:p>
          <a:p>
            <a:pPr marL="457200" lvl="0" indent="0" rtl="0">
              <a:lnSpc>
                <a:spcPct val="150000"/>
              </a:lnSpc>
              <a:spcBef>
                <a:spcPts val="0"/>
              </a:spcBef>
              <a:spcAft>
                <a:spcPts val="0"/>
              </a:spcAft>
              <a:buNone/>
            </a:pPr>
            <a:r>
              <a:rPr lang="pt-BR" sz="1800" dirty="0"/>
              <a:t>Artigo II </a:t>
            </a:r>
            <a:endParaRPr sz="1800" dirty="0"/>
          </a:p>
          <a:p>
            <a:pPr marL="457200" lvl="0" indent="0" rtl="0">
              <a:lnSpc>
                <a:spcPct val="150000"/>
              </a:lnSpc>
              <a:spcBef>
                <a:spcPts val="0"/>
              </a:spcBef>
              <a:spcAft>
                <a:spcPts val="0"/>
              </a:spcAft>
              <a:buNone/>
            </a:pPr>
            <a:r>
              <a:rPr lang="pt-BR" sz="1800" dirty="0"/>
              <a:t>1 - Todo ser humano tem capacidade para gozar os direitos e as liberdades estabelecidos nesta Declaração, sem distinção de qualquer espécie, seja de raça, cor, sexo, idioma, religião, opinião política ou de outra natureza, origem nacional ou social, riqueza, nascimento, ou qualquer outra condição.</a:t>
            </a:r>
            <a:endParaRPr sz="1800" dirty="0"/>
          </a:p>
          <a:p>
            <a:pPr marL="0" lvl="0" indent="0" rtl="0">
              <a:lnSpc>
                <a:spcPct val="150000"/>
              </a:lnSpc>
              <a:spcBef>
                <a:spcPts val="0"/>
              </a:spcBef>
              <a:spcAft>
                <a:spcPts val="0"/>
              </a:spcAft>
              <a:buNone/>
            </a:pPr>
            <a:endParaRPr sz="1800" dirty="0"/>
          </a:p>
          <a:p>
            <a:pPr marL="457200" lvl="0" indent="0" rtl="0">
              <a:lnSpc>
                <a:spcPct val="150000"/>
              </a:lnSpc>
              <a:spcBef>
                <a:spcPts val="0"/>
              </a:spcBef>
              <a:spcAft>
                <a:spcPts val="0"/>
              </a:spcAft>
              <a:buNone/>
            </a:pPr>
            <a:endParaRPr sz="18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578"/>
            <a:ext cx="8229600" cy="775059"/>
          </a:xfrm>
        </p:spPr>
        <p:txBody>
          <a:bodyPr/>
          <a:lstStyle/>
          <a:p>
            <a:r>
              <a:rPr lang="en-US" sz="3200" dirty="0" smtClean="0"/>
              <a:t/>
            </a:r>
            <a:br>
              <a:rPr lang="en-US" sz="3200" dirty="0" smtClean="0"/>
            </a:br>
            <a:r>
              <a:rPr lang="en-US" sz="3200" dirty="0" smtClean="0"/>
              <a:t>1990- DECLARAÇÃO DE EDUCAÇÃO PARA TODOS </a:t>
            </a:r>
            <a:endParaRPr lang="en-US" sz="3200" dirty="0"/>
          </a:p>
        </p:txBody>
      </p:sp>
      <p:sp>
        <p:nvSpPr>
          <p:cNvPr id="3" name="Text Placeholder 2"/>
          <p:cNvSpPr>
            <a:spLocks noGrp="1"/>
          </p:cNvSpPr>
          <p:nvPr>
            <p:ph type="body" idx="1"/>
          </p:nvPr>
        </p:nvSpPr>
        <p:spPr>
          <a:xfrm>
            <a:off x="0" y="1897138"/>
            <a:ext cx="9144000" cy="4543951"/>
          </a:xfrm>
        </p:spPr>
        <p:txBody>
          <a:bodyPr/>
          <a:lstStyle/>
          <a:p>
            <a:pPr marL="25400" indent="0">
              <a:buNone/>
            </a:pPr>
            <a:endParaRPr lang="en-US" sz="2800" dirty="0" smtClean="0"/>
          </a:p>
          <a:p>
            <a:pPr marL="25400" indent="0">
              <a:buNone/>
            </a:pPr>
            <a:r>
              <a:rPr lang="en-US" sz="2800" dirty="0" smtClean="0"/>
              <a:t>Documento da </a:t>
            </a:r>
            <a:r>
              <a:rPr lang="en-US" sz="2800" dirty="0" err="1" smtClean="0"/>
              <a:t>Organização</a:t>
            </a:r>
            <a:r>
              <a:rPr lang="en-US" sz="2800" dirty="0" smtClean="0"/>
              <a:t> das </a:t>
            </a:r>
            <a:r>
              <a:rPr lang="en-US" sz="2800" dirty="0" err="1" smtClean="0"/>
              <a:t>Nações</a:t>
            </a:r>
            <a:r>
              <a:rPr lang="en-US" sz="2800" dirty="0" smtClean="0"/>
              <a:t> Unidas para a Educação, a </a:t>
            </a:r>
            <a:r>
              <a:rPr lang="en-US" sz="2800" dirty="0" err="1" smtClean="0"/>
              <a:t>Ciência</a:t>
            </a:r>
            <a:r>
              <a:rPr lang="en-US" sz="2800" dirty="0" smtClean="0"/>
              <a:t> e a Cultura (</a:t>
            </a:r>
            <a:r>
              <a:rPr lang="en-US" sz="2800" dirty="0" err="1" smtClean="0"/>
              <a:t>Unesco</a:t>
            </a:r>
            <a:r>
              <a:rPr lang="en-US" sz="2800" dirty="0" smtClean="0"/>
              <a:t>): </a:t>
            </a:r>
          </a:p>
          <a:p>
            <a:pPr marL="25400" indent="0">
              <a:buNone/>
            </a:pPr>
            <a:r>
              <a:rPr lang="en-US" sz="2400" dirty="0" smtClean="0">
                <a:solidFill>
                  <a:srgbClr val="FF0000"/>
                </a:solidFill>
              </a:rPr>
              <a:t>“</a:t>
            </a:r>
            <a:r>
              <a:rPr lang="en-US" sz="2400" i="1" dirty="0" smtClean="0">
                <a:solidFill>
                  <a:srgbClr val="FF0000"/>
                </a:solidFill>
              </a:rPr>
              <a:t>AS NECESSIDADES BÁSICAS DE APRENDIZAGEM DAS PESSOAS PORTADORAS DE DEFICIÊNCIAS REQUEREM ATENÇÃO ESPECIAL. É PRECISO TOMAR MEDIDAS QUE GARANTAM A IGUALDADE DE ACESSO À EDUCAÇÃO AOS PORTADORES DE TODO E QUALQUER TIPO DE DEFICIÊNCIA, COMO PARTE INTEGRANTE DO SISTEMA EDUCATIVO”</a:t>
            </a:r>
            <a:r>
              <a:rPr lang="en-US" sz="2400" dirty="0" smtClean="0">
                <a:solidFill>
                  <a:srgbClr val="FF0000"/>
                </a:solidFill>
              </a:rPr>
              <a:t>.</a:t>
            </a:r>
          </a:p>
          <a:p>
            <a:pPr marL="25400" indent="0">
              <a:buNone/>
            </a:pPr>
            <a:r>
              <a:rPr lang="en-US" sz="2800" dirty="0" smtClean="0">
                <a:solidFill>
                  <a:srgbClr val="FF0000"/>
                </a:solidFill>
              </a:rPr>
              <a:t>Obs. O </a:t>
            </a:r>
            <a:r>
              <a:rPr lang="en-US" sz="2800" dirty="0">
                <a:solidFill>
                  <a:srgbClr val="FF0000"/>
                </a:solidFill>
              </a:rPr>
              <a:t>texto ainda </a:t>
            </a:r>
            <a:r>
              <a:rPr lang="en-US" sz="2800" dirty="0" err="1">
                <a:solidFill>
                  <a:srgbClr val="FF0000"/>
                </a:solidFill>
              </a:rPr>
              <a:t>usava</a:t>
            </a:r>
            <a:r>
              <a:rPr lang="en-US" sz="2800" dirty="0">
                <a:solidFill>
                  <a:srgbClr val="FF0000"/>
                </a:solidFill>
              </a:rPr>
              <a:t> o termo “</a:t>
            </a:r>
            <a:r>
              <a:rPr lang="en-US" sz="2800" dirty="0" err="1">
                <a:solidFill>
                  <a:srgbClr val="FF0000"/>
                </a:solidFill>
              </a:rPr>
              <a:t>portador</a:t>
            </a:r>
            <a:r>
              <a:rPr lang="en-US" sz="2800" dirty="0">
                <a:solidFill>
                  <a:srgbClr val="FF0000"/>
                </a:solidFill>
              </a:rPr>
              <a:t>”, hoje </a:t>
            </a:r>
            <a:r>
              <a:rPr lang="en-US" sz="2800" dirty="0" err="1">
                <a:solidFill>
                  <a:srgbClr val="FF0000"/>
                </a:solidFill>
              </a:rPr>
              <a:t>não</a:t>
            </a:r>
            <a:r>
              <a:rPr lang="en-US" sz="2800" dirty="0">
                <a:solidFill>
                  <a:srgbClr val="FF0000"/>
                </a:solidFill>
              </a:rPr>
              <a:t> mais utilizado</a:t>
            </a:r>
            <a:r>
              <a:rPr lang="en-US" dirty="0">
                <a:solidFill>
                  <a:srgbClr val="FF0000"/>
                </a:solidFill>
              </a:rPr>
              <a:t>. </a:t>
            </a:r>
          </a:p>
          <a:p>
            <a:endParaRPr lang="en-US" dirty="0"/>
          </a:p>
        </p:txBody>
      </p:sp>
    </p:spTree>
    <p:extLst>
      <p:ext uri="{BB962C8B-B14F-4D97-AF65-F5344CB8AC3E}">
        <p14:creationId xmlns:p14="http://schemas.microsoft.com/office/powerpoint/2010/main" val="27381750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98612"/>
          </a:xfrm>
        </p:spPr>
        <p:txBody>
          <a:bodyPr/>
          <a:lstStyle/>
          <a:p>
            <a:r>
              <a:rPr lang="en-US" dirty="0" smtClean="0"/>
              <a:t/>
            </a:r>
            <a:br>
              <a:rPr lang="en-US" dirty="0" smtClean="0"/>
            </a:br>
            <a:r>
              <a:rPr lang="en-US" sz="3600" dirty="0" smtClean="0"/>
              <a:t>1994 </a:t>
            </a:r>
            <a:r>
              <a:rPr lang="mr-IN" sz="3600" dirty="0" smtClean="0"/>
              <a:t>–</a:t>
            </a:r>
            <a:r>
              <a:rPr lang="en-US" sz="3600" dirty="0" smtClean="0"/>
              <a:t> </a:t>
            </a:r>
            <a:r>
              <a:rPr lang="en-US" sz="3600" dirty="0" err="1"/>
              <a:t>D</a:t>
            </a:r>
            <a:r>
              <a:rPr lang="en-US" sz="3600" dirty="0" err="1" smtClean="0"/>
              <a:t>eclaração</a:t>
            </a:r>
            <a:r>
              <a:rPr lang="en-US" sz="3600" dirty="0" smtClean="0"/>
              <a:t> de </a:t>
            </a:r>
            <a:r>
              <a:rPr lang="en-US" sz="3600" dirty="0"/>
              <a:t>S</a:t>
            </a:r>
            <a:r>
              <a:rPr lang="en-US" sz="3600" dirty="0" smtClean="0"/>
              <a:t>alamanca </a:t>
            </a:r>
            <a:endParaRPr lang="en-US" sz="3600" dirty="0"/>
          </a:p>
        </p:txBody>
      </p:sp>
      <p:sp>
        <p:nvSpPr>
          <p:cNvPr id="3" name="Text Placeholder 2"/>
          <p:cNvSpPr>
            <a:spLocks noGrp="1"/>
          </p:cNvSpPr>
          <p:nvPr>
            <p:ph type="body" idx="1"/>
          </p:nvPr>
        </p:nvSpPr>
        <p:spPr/>
        <p:txBody>
          <a:bodyPr/>
          <a:lstStyle/>
          <a:p>
            <a:pPr>
              <a:buFontTx/>
              <a:buChar char="•"/>
            </a:pPr>
            <a:endParaRPr lang="en-US" sz="2400" dirty="0"/>
          </a:p>
          <a:p>
            <a:pPr marL="25400" indent="0">
              <a:buNone/>
            </a:pPr>
            <a:endParaRPr lang="en-US" sz="2400" dirty="0"/>
          </a:p>
          <a:p>
            <a:pPr marL="25400" indent="0">
              <a:buNone/>
            </a:pPr>
            <a:r>
              <a:rPr lang="en-US" sz="2400" dirty="0"/>
              <a:t>Resolução da </a:t>
            </a:r>
            <a:r>
              <a:rPr lang="en-US" sz="2400" dirty="0" err="1"/>
              <a:t>Organização</a:t>
            </a:r>
            <a:r>
              <a:rPr lang="en-US" sz="2400" dirty="0"/>
              <a:t> das </a:t>
            </a:r>
            <a:r>
              <a:rPr lang="en-US" sz="2400" dirty="0" err="1"/>
              <a:t>Nações</a:t>
            </a:r>
            <a:r>
              <a:rPr lang="en-US" sz="2400" dirty="0"/>
              <a:t> Unidas (ONU) , foi </a:t>
            </a:r>
            <a:r>
              <a:rPr lang="en-US" sz="2400" dirty="0" err="1"/>
              <a:t>concebido</a:t>
            </a:r>
            <a:r>
              <a:rPr lang="en-US" sz="2400" dirty="0"/>
              <a:t> na </a:t>
            </a:r>
            <a:r>
              <a:rPr lang="en-US" sz="2400" dirty="0" err="1">
                <a:solidFill>
                  <a:srgbClr val="FF0000"/>
                </a:solidFill>
              </a:rPr>
              <a:t>Conferência</a:t>
            </a:r>
            <a:r>
              <a:rPr lang="en-US" sz="2400" dirty="0">
                <a:solidFill>
                  <a:srgbClr val="FF0000"/>
                </a:solidFill>
              </a:rPr>
              <a:t> Mundial de Educação Especial</a:t>
            </a:r>
            <a:r>
              <a:rPr lang="en-US" sz="2400" dirty="0"/>
              <a:t>, em Salamanca. O texto </a:t>
            </a:r>
            <a:r>
              <a:rPr lang="en-US" sz="2400" dirty="0">
                <a:solidFill>
                  <a:schemeClr val="tx1"/>
                </a:solidFill>
              </a:rPr>
              <a:t>trata de </a:t>
            </a:r>
            <a:r>
              <a:rPr lang="en-US" sz="2400" dirty="0" err="1">
                <a:solidFill>
                  <a:srgbClr val="FF0000"/>
                </a:solidFill>
              </a:rPr>
              <a:t>princípios</a:t>
            </a:r>
            <a:r>
              <a:rPr lang="en-US" sz="2400" dirty="0">
                <a:solidFill>
                  <a:srgbClr val="FF0000"/>
                </a:solidFill>
              </a:rPr>
              <a:t>, </a:t>
            </a:r>
            <a:r>
              <a:rPr lang="en-US" sz="2400" dirty="0" err="1">
                <a:solidFill>
                  <a:srgbClr val="FF0000"/>
                </a:solidFill>
              </a:rPr>
              <a:t>políticas</a:t>
            </a:r>
            <a:r>
              <a:rPr lang="en-US" sz="2400" dirty="0">
                <a:solidFill>
                  <a:srgbClr val="FF0000"/>
                </a:solidFill>
              </a:rPr>
              <a:t> e práticas das necessidades educativas </a:t>
            </a:r>
            <a:r>
              <a:rPr lang="en-US" sz="2400" dirty="0" err="1">
                <a:solidFill>
                  <a:srgbClr val="FF0000"/>
                </a:solidFill>
              </a:rPr>
              <a:t>especiais</a:t>
            </a:r>
            <a:r>
              <a:rPr lang="en-US" sz="2400" dirty="0">
                <a:solidFill>
                  <a:srgbClr val="FF0000"/>
                </a:solidFill>
              </a:rPr>
              <a:t>, e dá </a:t>
            </a:r>
            <a:r>
              <a:rPr lang="en-US" sz="2400" dirty="0" err="1">
                <a:solidFill>
                  <a:srgbClr val="FF0000"/>
                </a:solidFill>
              </a:rPr>
              <a:t>orientações</a:t>
            </a:r>
            <a:r>
              <a:rPr lang="en-US" sz="2400" dirty="0">
                <a:solidFill>
                  <a:srgbClr val="FF0000"/>
                </a:solidFill>
              </a:rPr>
              <a:t> para </a:t>
            </a:r>
            <a:r>
              <a:rPr lang="en-US" sz="2400" dirty="0" err="1">
                <a:solidFill>
                  <a:srgbClr val="FF0000"/>
                </a:solidFill>
              </a:rPr>
              <a:t>ações</a:t>
            </a:r>
            <a:r>
              <a:rPr lang="en-US" sz="2400" dirty="0">
                <a:solidFill>
                  <a:srgbClr val="FF0000"/>
                </a:solidFill>
              </a:rPr>
              <a:t> em </a:t>
            </a:r>
            <a:r>
              <a:rPr lang="en-US" sz="2400" dirty="0" err="1">
                <a:solidFill>
                  <a:srgbClr val="FF0000"/>
                </a:solidFill>
              </a:rPr>
              <a:t>níveis</a:t>
            </a:r>
            <a:r>
              <a:rPr lang="en-US" sz="2400" dirty="0">
                <a:solidFill>
                  <a:srgbClr val="FF0000"/>
                </a:solidFill>
              </a:rPr>
              <a:t> </a:t>
            </a:r>
            <a:r>
              <a:rPr lang="en-US" sz="2400" dirty="0" err="1">
                <a:solidFill>
                  <a:srgbClr val="FF0000"/>
                </a:solidFill>
              </a:rPr>
              <a:t>regionais</a:t>
            </a:r>
            <a:r>
              <a:rPr lang="en-US" sz="2400" dirty="0">
                <a:solidFill>
                  <a:srgbClr val="FF0000"/>
                </a:solidFill>
              </a:rPr>
              <a:t>, nacionais e internacionais sobre a estrutura de </a:t>
            </a:r>
            <a:r>
              <a:rPr lang="en-US" sz="2400" dirty="0" err="1">
                <a:solidFill>
                  <a:srgbClr val="FF0000"/>
                </a:solidFill>
              </a:rPr>
              <a:t>ação</a:t>
            </a:r>
            <a:r>
              <a:rPr lang="en-US" sz="2400" dirty="0">
                <a:solidFill>
                  <a:srgbClr val="FF0000"/>
                </a:solidFill>
              </a:rPr>
              <a:t> em Educação Especial. </a:t>
            </a:r>
          </a:p>
          <a:p>
            <a:endParaRPr lang="en-US" dirty="0"/>
          </a:p>
        </p:txBody>
      </p:sp>
    </p:spTree>
    <p:extLst>
      <p:ext uri="{BB962C8B-B14F-4D97-AF65-F5344CB8AC3E}">
        <p14:creationId xmlns:p14="http://schemas.microsoft.com/office/powerpoint/2010/main" val="492971007"/>
      </p:ext>
    </p:extLst>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782"/>
            <a:ext cx="8229600" cy="866856"/>
          </a:xfrm>
        </p:spPr>
        <p:txBody>
          <a:bodyPr/>
          <a:lstStyle/>
          <a:p>
            <a:r>
              <a:rPr lang="en-US" sz="3600" dirty="0" smtClean="0"/>
              <a:t>1999 </a:t>
            </a:r>
            <a:r>
              <a:rPr lang="en-US" sz="3600" dirty="0"/>
              <a:t>– Convenção da Guatemala </a:t>
            </a:r>
            <a:r>
              <a:rPr lang="en-US" dirty="0"/>
              <a:t/>
            </a:r>
            <a:br>
              <a:rPr lang="en-US" dirty="0"/>
            </a:br>
            <a:endParaRPr lang="en-US" dirty="0"/>
          </a:p>
        </p:txBody>
      </p:sp>
      <p:sp>
        <p:nvSpPr>
          <p:cNvPr id="3" name="Text Placeholder 2"/>
          <p:cNvSpPr>
            <a:spLocks noGrp="1"/>
          </p:cNvSpPr>
          <p:nvPr>
            <p:ph type="body" idx="1"/>
          </p:nvPr>
        </p:nvSpPr>
        <p:spPr>
          <a:xfrm>
            <a:off x="229508" y="1193361"/>
            <a:ext cx="8914492" cy="5079433"/>
          </a:xfrm>
        </p:spPr>
        <p:txBody>
          <a:bodyPr/>
          <a:lstStyle/>
          <a:p>
            <a:pPr marL="25400" indent="0">
              <a:buNone/>
            </a:pPr>
            <a:endParaRPr lang="en-US" sz="2400" dirty="0" smtClean="0"/>
          </a:p>
          <a:p>
            <a:pPr marL="25400" indent="0">
              <a:buNone/>
            </a:pPr>
            <a:r>
              <a:rPr lang="en-US" sz="2400" dirty="0" smtClean="0"/>
              <a:t>A </a:t>
            </a:r>
            <a:r>
              <a:rPr lang="en-US" sz="2400" dirty="0"/>
              <a:t>Convenção </a:t>
            </a:r>
            <a:r>
              <a:rPr lang="en-US" sz="2400" dirty="0" err="1"/>
              <a:t>Interamericana</a:t>
            </a:r>
            <a:r>
              <a:rPr lang="en-US" sz="2400" dirty="0"/>
              <a:t> para a </a:t>
            </a:r>
            <a:r>
              <a:rPr lang="en-US" sz="2400" dirty="0" err="1">
                <a:solidFill>
                  <a:srgbClr val="FF0000"/>
                </a:solidFill>
              </a:rPr>
              <a:t>Eliminação</a:t>
            </a:r>
            <a:r>
              <a:rPr lang="en-US" sz="2400" dirty="0">
                <a:solidFill>
                  <a:srgbClr val="FF0000"/>
                </a:solidFill>
              </a:rPr>
              <a:t> de Todas as Formas de Discriminação contra as Pessoas </a:t>
            </a:r>
            <a:r>
              <a:rPr lang="en-US" sz="2400" dirty="0" err="1">
                <a:solidFill>
                  <a:srgbClr val="FF0000"/>
                </a:solidFill>
              </a:rPr>
              <a:t>Portadoras</a:t>
            </a:r>
            <a:r>
              <a:rPr lang="en-US" sz="2400" dirty="0">
                <a:solidFill>
                  <a:srgbClr val="FF0000"/>
                </a:solidFill>
              </a:rPr>
              <a:t> de </a:t>
            </a:r>
            <a:r>
              <a:rPr lang="en-US" sz="2400" dirty="0" err="1">
                <a:solidFill>
                  <a:srgbClr val="FF0000"/>
                </a:solidFill>
              </a:rPr>
              <a:t>Deficiência</a:t>
            </a:r>
            <a:r>
              <a:rPr lang="en-US" sz="2400" dirty="0"/>
              <a:t>, mais </a:t>
            </a:r>
            <a:r>
              <a:rPr lang="en-US" sz="2400" dirty="0" err="1"/>
              <a:t>conhecida</a:t>
            </a:r>
            <a:r>
              <a:rPr lang="en-US" sz="2400" dirty="0"/>
              <a:t> como Convenção da Guatemala, </a:t>
            </a:r>
            <a:r>
              <a:rPr lang="en-US" sz="2400" dirty="0" err="1"/>
              <a:t>resultou</a:t>
            </a:r>
            <a:r>
              <a:rPr lang="en-US" sz="2400" dirty="0"/>
              <a:t>, no Brasil, no Decreto no 3.956/2001</a:t>
            </a:r>
            <a:r>
              <a:rPr lang="en-US" sz="2400" dirty="0" smtClean="0"/>
              <a:t>.</a:t>
            </a:r>
          </a:p>
          <a:p>
            <a:pPr marL="25400" indent="0">
              <a:buNone/>
            </a:pPr>
            <a:r>
              <a:rPr lang="en-US" sz="2400" dirty="0" smtClean="0"/>
              <a:t> </a:t>
            </a:r>
            <a:r>
              <a:rPr lang="en-US" sz="2400" dirty="0" smtClean="0">
                <a:solidFill>
                  <a:schemeClr val="tx1"/>
                </a:solidFill>
              </a:rPr>
              <a:t>O texto </a:t>
            </a:r>
            <a:r>
              <a:rPr lang="en-US" sz="2400" dirty="0" smtClean="0">
                <a:solidFill>
                  <a:srgbClr val="FF0000"/>
                </a:solidFill>
              </a:rPr>
              <a:t>BRASILEIRO</a:t>
            </a:r>
            <a:r>
              <a:rPr lang="en-US" sz="2400" dirty="0" smtClean="0">
                <a:solidFill>
                  <a:schemeClr val="tx1"/>
                </a:solidFill>
              </a:rPr>
              <a:t> afirma que as pessoas com </a:t>
            </a:r>
            <a:r>
              <a:rPr lang="en-US" sz="2400" dirty="0" err="1" smtClean="0">
                <a:solidFill>
                  <a:schemeClr val="tx1"/>
                </a:solidFill>
              </a:rPr>
              <a:t>deficiência</a:t>
            </a:r>
            <a:r>
              <a:rPr lang="en-US" sz="2400" dirty="0" smtClean="0">
                <a:solidFill>
                  <a:schemeClr val="tx1"/>
                </a:solidFill>
              </a:rPr>
              <a:t> </a:t>
            </a:r>
            <a:r>
              <a:rPr lang="en-US" sz="2400" dirty="0" err="1" smtClean="0">
                <a:solidFill>
                  <a:schemeClr val="tx1"/>
                </a:solidFill>
              </a:rPr>
              <a:t>têm</a:t>
            </a:r>
            <a:endParaRPr lang="en-US" sz="2400" dirty="0" smtClean="0">
              <a:solidFill>
                <a:schemeClr val="tx1"/>
              </a:solidFill>
            </a:endParaRPr>
          </a:p>
          <a:p>
            <a:pPr marL="25400" indent="0">
              <a:buNone/>
            </a:pPr>
            <a:r>
              <a:rPr lang="en-US" sz="2400" dirty="0" smtClean="0">
                <a:solidFill>
                  <a:schemeClr val="tx1"/>
                </a:solidFill>
              </a:rPr>
              <a:t> </a:t>
            </a:r>
            <a:r>
              <a:rPr lang="en-US" sz="2400" dirty="0" smtClean="0">
                <a:solidFill>
                  <a:srgbClr val="FF0000"/>
                </a:solidFill>
              </a:rPr>
              <a:t>“OS MESMOS DIREITOS HUMANOS E LIBERDADES FUNDAMENTAIS QUE OUTRAS PESSOAS E QUE ESTES DIREITOS, INCLUSIVE O DIREITO DE NÃO SER SUBMETIDAS A DISCRIMINAÇÃO COM BASE NA DEFICIÊNCIA, EMANAM DA DIGNIDADE E DA IGUALDADE QUE SÃO INERENTES A TODO SER HUMANO”. </a:t>
            </a:r>
          </a:p>
          <a:p>
            <a:pPr marL="25400" indent="0">
              <a:buNone/>
            </a:pPr>
            <a:r>
              <a:rPr lang="en-US" sz="2400" dirty="0" smtClean="0">
                <a:solidFill>
                  <a:srgbClr val="FF0000"/>
                </a:solidFill>
              </a:rPr>
              <a:t>OBS.  O TEXTO AINDA UTILIZA A PALAVRA “PORTADOR”. </a:t>
            </a:r>
            <a:endParaRPr lang="en-US" sz="2400" dirty="0">
              <a:solidFill>
                <a:srgbClr val="FF0000"/>
              </a:solidFill>
            </a:endParaRPr>
          </a:p>
          <a:p>
            <a:endParaRPr lang="en-US" dirty="0"/>
          </a:p>
        </p:txBody>
      </p:sp>
    </p:spTree>
    <p:extLst>
      <p:ext uri="{BB962C8B-B14F-4D97-AF65-F5344CB8AC3E}">
        <p14:creationId xmlns:p14="http://schemas.microsoft.com/office/powerpoint/2010/main" val="103759068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00" y="0"/>
            <a:ext cx="8229600" cy="1143000"/>
          </a:xfrm>
        </p:spPr>
        <p:txBody>
          <a:bodyPr/>
          <a:lstStyle/>
          <a:p>
            <a:r>
              <a:rPr lang="en-US" dirty="0" smtClean="0"/>
              <a:t/>
            </a:r>
            <a:br>
              <a:rPr lang="en-US" dirty="0" smtClean="0"/>
            </a:br>
            <a:r>
              <a:rPr lang="en-US" dirty="0" smtClean="0"/>
              <a:t>Agenda </a:t>
            </a:r>
            <a:endParaRPr lang="en-US" dirty="0"/>
          </a:p>
        </p:txBody>
      </p:sp>
      <p:sp>
        <p:nvSpPr>
          <p:cNvPr id="3" name="Text Placeholder 2"/>
          <p:cNvSpPr>
            <a:spLocks noGrp="1"/>
          </p:cNvSpPr>
          <p:nvPr>
            <p:ph type="body" idx="1"/>
          </p:nvPr>
        </p:nvSpPr>
        <p:spPr>
          <a:xfrm>
            <a:off x="382514" y="1407554"/>
            <a:ext cx="8568316" cy="5171230"/>
          </a:xfrm>
        </p:spPr>
        <p:txBody>
          <a:bodyPr/>
          <a:lstStyle/>
          <a:p>
            <a:pPr marL="25400" indent="0">
              <a:buNone/>
            </a:pPr>
            <a:endParaRPr lang="en-US" sz="2400" dirty="0" smtClean="0"/>
          </a:p>
          <a:p>
            <a:r>
              <a:rPr lang="en-US" sz="2400" dirty="0" smtClean="0"/>
              <a:t>Rotina de pensamento /deslumbramento </a:t>
            </a:r>
          </a:p>
          <a:p>
            <a:r>
              <a:rPr lang="en-US" sz="2400" dirty="0" smtClean="0"/>
              <a:t>Diversidade como diferença </a:t>
            </a:r>
          </a:p>
          <a:p>
            <a:r>
              <a:rPr lang="en-US" sz="2400" dirty="0" smtClean="0"/>
              <a:t>Superar as dicotomias ocidentais</a:t>
            </a:r>
          </a:p>
          <a:p>
            <a:r>
              <a:rPr lang="en-US" sz="2400" dirty="0"/>
              <a:t>Termos e expressões adequadas para nomear e se referir às deficiências </a:t>
            </a:r>
            <a:r>
              <a:rPr lang="en-US" sz="2400" dirty="0" smtClean="0"/>
              <a:t> </a:t>
            </a:r>
          </a:p>
          <a:p>
            <a:r>
              <a:rPr lang="en-US" sz="2400" dirty="0" smtClean="0"/>
              <a:t>Documentos oficiais  sobre inclusão no âmbito internacional</a:t>
            </a:r>
          </a:p>
          <a:p>
            <a:r>
              <a:rPr lang="en-US" sz="2400" dirty="0"/>
              <a:t>Legislação sobre inclusão no </a:t>
            </a:r>
            <a:r>
              <a:rPr lang="en-US" sz="2400" dirty="0" smtClean="0"/>
              <a:t>âmbito nacional/federal</a:t>
            </a:r>
          </a:p>
          <a:p>
            <a:r>
              <a:rPr lang="en-US" sz="2400" dirty="0" smtClean="0"/>
              <a:t>ODS e EDS </a:t>
            </a:r>
            <a:endParaRPr lang="mr-IN" sz="2400" dirty="0"/>
          </a:p>
          <a:p>
            <a:r>
              <a:rPr lang="en-US" sz="2400" dirty="0" smtClean="0"/>
              <a:t>Legislação sobre inclusão no âmbito municipal - São Paulo (2019 </a:t>
            </a:r>
            <a:r>
              <a:rPr lang="mr-IN" sz="2400" dirty="0" smtClean="0"/>
              <a:t>-</a:t>
            </a:r>
            <a:r>
              <a:rPr lang="en-US" sz="2400" dirty="0" smtClean="0"/>
              <a:t> 2014) </a:t>
            </a:r>
          </a:p>
          <a:p>
            <a:endParaRPr lang="en-US" dirty="0"/>
          </a:p>
        </p:txBody>
      </p:sp>
    </p:spTree>
    <p:extLst>
      <p:ext uri="{BB962C8B-B14F-4D97-AF65-F5344CB8AC3E}">
        <p14:creationId xmlns:p14="http://schemas.microsoft.com/office/powerpoint/2010/main" val="6473327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0000"/>
                </a:solidFill>
              </a:rPr>
              <a:t/>
            </a:r>
            <a:br>
              <a:rPr lang="en-US" sz="3600" b="1" dirty="0" smtClean="0">
                <a:solidFill>
                  <a:srgbClr val="000000"/>
                </a:solidFill>
              </a:rPr>
            </a:br>
            <a:r>
              <a:rPr lang="en-US" sz="3600" dirty="0" smtClean="0">
                <a:solidFill>
                  <a:srgbClr val="000000"/>
                </a:solidFill>
              </a:rPr>
              <a:t>2009 </a:t>
            </a:r>
            <a:r>
              <a:rPr lang="en-US" sz="3600" dirty="0">
                <a:solidFill>
                  <a:srgbClr val="000000"/>
                </a:solidFill>
              </a:rPr>
              <a:t>– Convenção sobre os Direitos das Pessoas com </a:t>
            </a:r>
            <a:r>
              <a:rPr lang="en-US" sz="3600" dirty="0" err="1">
                <a:solidFill>
                  <a:srgbClr val="000000"/>
                </a:solidFill>
              </a:rPr>
              <a:t>Deficiência</a:t>
            </a:r>
            <a:r>
              <a:rPr lang="en-US" sz="3600" dirty="0">
                <a:solidFill>
                  <a:srgbClr val="000000"/>
                </a:solidFill>
              </a:rPr>
              <a:t> </a:t>
            </a:r>
            <a:r>
              <a:rPr lang="en-US" dirty="0"/>
              <a:t/>
            </a:r>
            <a:br>
              <a:rPr lang="en-US" dirty="0"/>
            </a:br>
            <a:endParaRPr lang="en-US" dirty="0"/>
          </a:p>
        </p:txBody>
      </p:sp>
      <p:sp>
        <p:nvSpPr>
          <p:cNvPr id="3" name="TextBox 2"/>
          <p:cNvSpPr txBox="1"/>
          <p:nvPr/>
        </p:nvSpPr>
        <p:spPr>
          <a:xfrm>
            <a:off x="238125" y="2063750"/>
            <a:ext cx="8794750" cy="4431983"/>
          </a:xfrm>
          <a:prstGeom prst="rect">
            <a:avLst/>
          </a:prstGeom>
          <a:noFill/>
        </p:spPr>
        <p:txBody>
          <a:bodyPr wrap="square" rtlCol="0">
            <a:spAutoFit/>
          </a:bodyPr>
          <a:lstStyle/>
          <a:p>
            <a:endParaRPr lang="en-US" sz="2400" b="1" dirty="0">
              <a:solidFill>
                <a:srgbClr val="FF0000"/>
              </a:solidFill>
            </a:endParaRPr>
          </a:p>
          <a:p>
            <a:r>
              <a:rPr lang="en-US" sz="2400" dirty="0"/>
              <a:t>A </a:t>
            </a:r>
            <a:r>
              <a:rPr lang="en-US" sz="2400" dirty="0" err="1"/>
              <a:t>convenção</a:t>
            </a:r>
            <a:r>
              <a:rPr lang="en-US" sz="2400" dirty="0"/>
              <a:t> foi </a:t>
            </a:r>
            <a:r>
              <a:rPr lang="en-US" sz="2400" dirty="0" err="1"/>
              <a:t>aprovada</a:t>
            </a:r>
            <a:r>
              <a:rPr lang="en-US" sz="2400" dirty="0"/>
              <a:t> pela ONU e tem o Brasil como um de seus </a:t>
            </a:r>
            <a:r>
              <a:rPr lang="en-US" sz="2400" dirty="0" err="1"/>
              <a:t>signatários</a:t>
            </a:r>
            <a:r>
              <a:rPr lang="en-US" sz="2400" dirty="0"/>
              <a:t>. </a:t>
            </a:r>
            <a:r>
              <a:rPr lang="en-US" sz="2400" dirty="0" err="1"/>
              <a:t>Ela</a:t>
            </a:r>
            <a:r>
              <a:rPr lang="en-US" sz="2400" dirty="0"/>
              <a:t> afirma que os </a:t>
            </a:r>
            <a:r>
              <a:rPr lang="en-US" sz="2400" dirty="0" err="1"/>
              <a:t>países</a:t>
            </a:r>
            <a:r>
              <a:rPr lang="en-US" sz="2400" dirty="0"/>
              <a:t> são </a:t>
            </a:r>
            <a:r>
              <a:rPr lang="en-US" sz="2400" dirty="0" err="1"/>
              <a:t>responsáveis</a:t>
            </a:r>
            <a:r>
              <a:rPr lang="en-US" sz="2400" dirty="0"/>
              <a:t> por garantir um sistema de Educação inclusiva em todos as etapas de ensino.</a:t>
            </a:r>
            <a:r>
              <a:rPr lang="en-US" sz="2800" dirty="0"/>
              <a:t> </a:t>
            </a:r>
          </a:p>
          <a:p>
            <a:r>
              <a:rPr lang="en-US" sz="2800" b="1" dirty="0">
                <a:solidFill>
                  <a:srgbClr val="FF0000"/>
                </a:solidFill>
              </a:rPr>
              <a:t>2015 - </a:t>
            </a:r>
            <a:r>
              <a:rPr lang="en-US" sz="2800" b="1" dirty="0" err="1">
                <a:solidFill>
                  <a:srgbClr val="FF0000"/>
                </a:solidFill>
              </a:rPr>
              <a:t>Declaração</a:t>
            </a:r>
            <a:r>
              <a:rPr lang="en-US" sz="2800" b="1" dirty="0">
                <a:solidFill>
                  <a:srgbClr val="FF0000"/>
                </a:solidFill>
              </a:rPr>
              <a:t> de Incheon </a:t>
            </a:r>
            <a:r>
              <a:rPr lang="en-US" sz="2800" b="1" dirty="0" smtClean="0">
                <a:solidFill>
                  <a:srgbClr val="FF0000"/>
                </a:solidFill>
              </a:rPr>
              <a:t>. </a:t>
            </a:r>
            <a:endParaRPr lang="en-US" sz="2800" b="1" dirty="0">
              <a:solidFill>
                <a:srgbClr val="FF0000"/>
              </a:solidFill>
            </a:endParaRPr>
          </a:p>
          <a:p>
            <a:r>
              <a:rPr lang="en-US" sz="2800" dirty="0">
                <a:solidFill>
                  <a:srgbClr val="FF0000"/>
                </a:solidFill>
              </a:rPr>
              <a:t>O Brasil </a:t>
            </a:r>
            <a:r>
              <a:rPr lang="en-US" sz="2800" dirty="0" err="1">
                <a:solidFill>
                  <a:srgbClr val="FF0000"/>
                </a:solidFill>
              </a:rPr>
              <a:t>participou</a:t>
            </a:r>
            <a:r>
              <a:rPr lang="en-US" sz="2800" dirty="0">
                <a:solidFill>
                  <a:srgbClr val="FF0000"/>
                </a:solidFill>
              </a:rPr>
              <a:t> do </a:t>
            </a:r>
            <a:r>
              <a:rPr lang="en-US" sz="2800" dirty="0" err="1">
                <a:solidFill>
                  <a:srgbClr val="FF0000"/>
                </a:solidFill>
              </a:rPr>
              <a:t>Fórum</a:t>
            </a:r>
            <a:r>
              <a:rPr lang="en-US" sz="2800" dirty="0">
                <a:solidFill>
                  <a:srgbClr val="FF0000"/>
                </a:solidFill>
              </a:rPr>
              <a:t> Mundial de Educação, em Incheon, na </a:t>
            </a:r>
            <a:r>
              <a:rPr lang="en-US" sz="2800" dirty="0" err="1">
                <a:solidFill>
                  <a:srgbClr val="FF0000"/>
                </a:solidFill>
              </a:rPr>
              <a:t>Coréia</a:t>
            </a:r>
            <a:r>
              <a:rPr lang="en-US" sz="2800" dirty="0">
                <a:solidFill>
                  <a:srgbClr val="FF0000"/>
                </a:solidFill>
              </a:rPr>
              <a:t> do </a:t>
            </a:r>
            <a:r>
              <a:rPr lang="en-US" sz="2800" dirty="0" err="1">
                <a:solidFill>
                  <a:srgbClr val="FF0000"/>
                </a:solidFill>
              </a:rPr>
              <a:t>Sul</a:t>
            </a:r>
            <a:r>
              <a:rPr lang="en-US" sz="2800" dirty="0">
                <a:solidFill>
                  <a:srgbClr val="FF0000"/>
                </a:solidFill>
              </a:rPr>
              <a:t>, e </a:t>
            </a:r>
            <a:r>
              <a:rPr lang="en-US" sz="2800" dirty="0" err="1">
                <a:solidFill>
                  <a:srgbClr val="FF0000"/>
                </a:solidFill>
              </a:rPr>
              <a:t>assinou</a:t>
            </a:r>
            <a:r>
              <a:rPr lang="en-US" sz="2800" dirty="0">
                <a:solidFill>
                  <a:srgbClr val="FF0000"/>
                </a:solidFill>
              </a:rPr>
              <a:t> a sua </a:t>
            </a:r>
            <a:r>
              <a:rPr lang="en-US" sz="2800" dirty="0" err="1">
                <a:solidFill>
                  <a:srgbClr val="FF0000"/>
                </a:solidFill>
              </a:rPr>
              <a:t>declaração</a:t>
            </a:r>
            <a:r>
              <a:rPr lang="en-US" sz="2800" dirty="0">
                <a:solidFill>
                  <a:srgbClr val="FF0000"/>
                </a:solidFill>
              </a:rPr>
              <a:t> final, se </a:t>
            </a:r>
            <a:r>
              <a:rPr lang="en-US" sz="2800" dirty="0" err="1">
                <a:solidFill>
                  <a:srgbClr val="FF0000"/>
                </a:solidFill>
              </a:rPr>
              <a:t>comprometendo</a:t>
            </a:r>
            <a:r>
              <a:rPr lang="en-US" sz="2800" dirty="0">
                <a:solidFill>
                  <a:srgbClr val="FF0000"/>
                </a:solidFill>
              </a:rPr>
              <a:t> com uma agenda </a:t>
            </a:r>
            <a:r>
              <a:rPr lang="en-US" sz="2800" dirty="0" err="1">
                <a:solidFill>
                  <a:srgbClr val="FF0000"/>
                </a:solidFill>
              </a:rPr>
              <a:t>conjunta</a:t>
            </a:r>
            <a:r>
              <a:rPr lang="en-US" sz="2800" dirty="0">
                <a:solidFill>
                  <a:srgbClr val="FF0000"/>
                </a:solidFill>
              </a:rPr>
              <a:t> por uma </a:t>
            </a:r>
            <a:r>
              <a:rPr lang="en-US" sz="2800" dirty="0" err="1">
                <a:solidFill>
                  <a:srgbClr val="FF0000"/>
                </a:solidFill>
              </a:rPr>
              <a:t>educação</a:t>
            </a:r>
            <a:r>
              <a:rPr lang="en-US" sz="2800" dirty="0">
                <a:solidFill>
                  <a:srgbClr val="FF0000"/>
                </a:solidFill>
              </a:rPr>
              <a:t> de qualidade e inclusiva</a:t>
            </a:r>
            <a:r>
              <a:rPr lang="en-US" sz="3200" dirty="0">
                <a:solidFill>
                  <a:srgbClr val="FF0000"/>
                </a:solidFill>
              </a:rPr>
              <a:t>. </a:t>
            </a:r>
          </a:p>
          <a:p>
            <a:endParaRPr lang="en-US" dirty="0"/>
          </a:p>
        </p:txBody>
      </p:sp>
    </p:spTree>
    <p:extLst>
      <p:ext uri="{BB962C8B-B14F-4D97-AF65-F5344CB8AC3E}">
        <p14:creationId xmlns:p14="http://schemas.microsoft.com/office/powerpoint/2010/main" val="64061984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Vídeo</a:t>
            </a:r>
            <a:r>
              <a:rPr lang="en-US" dirty="0" smtClean="0"/>
              <a:t> “Seja Mais :  da ideia à  produção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Texto Direitos humanos no </a:t>
            </a:r>
            <a:r>
              <a:rPr lang="en-US" dirty="0" err="1" smtClean="0"/>
              <a:t>chão</a:t>
            </a:r>
            <a:r>
              <a:rPr lang="en-US" dirty="0" smtClean="0"/>
              <a:t> da escola: um </a:t>
            </a:r>
            <a:r>
              <a:rPr lang="en-US" dirty="0" err="1" smtClean="0"/>
              <a:t>sonho</a:t>
            </a:r>
            <a:r>
              <a:rPr lang="en-US" dirty="0" smtClean="0"/>
              <a:t> possível</a:t>
            </a:r>
          </a:p>
          <a:p>
            <a:r>
              <a:rPr lang="en-US" dirty="0" smtClean="0"/>
              <a:t> </a:t>
            </a:r>
            <a:endParaRPr lang="en-US" dirty="0"/>
          </a:p>
        </p:txBody>
      </p:sp>
    </p:spTree>
    <p:extLst>
      <p:ext uri="{BB962C8B-B14F-4D97-AF65-F5344CB8AC3E}">
        <p14:creationId xmlns:p14="http://schemas.microsoft.com/office/powerpoint/2010/main" val="165441993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ÂMBITO NACIONAL </a:t>
            </a:r>
            <a:r>
              <a:rPr lang="mr-IN" b="1" dirty="0" smtClean="0"/>
              <a:t>-</a:t>
            </a:r>
            <a:r>
              <a:rPr lang="en-US" b="1" dirty="0" smtClean="0"/>
              <a:t> FEDERAL </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296471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109350" y="807613"/>
            <a:ext cx="8966100" cy="54891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pt-BR" sz="2800" dirty="0" smtClean="0">
                <a:solidFill>
                  <a:srgbClr val="000000"/>
                </a:solidFill>
              </a:rPr>
              <a:t>CONSTITUIÇÃO FEDERAL DE 1988</a:t>
            </a:r>
            <a:br>
              <a:rPr lang="pt-BR" sz="2800" dirty="0" smtClean="0">
                <a:solidFill>
                  <a:srgbClr val="000000"/>
                </a:solidFill>
              </a:rPr>
            </a:br>
            <a:endParaRPr sz="2800" dirty="0">
              <a:solidFill>
                <a:srgbClr val="000000"/>
              </a:solidFill>
            </a:endParaRPr>
          </a:p>
          <a:p>
            <a:pPr marL="0" lvl="0" indent="0" rtl="0">
              <a:spcBef>
                <a:spcPts val="0"/>
              </a:spcBef>
              <a:spcAft>
                <a:spcPts val="0"/>
              </a:spcAft>
              <a:buNone/>
            </a:pPr>
            <a:r>
              <a:rPr lang="pt-BR" sz="2000" dirty="0"/>
              <a:t>Art. 5º </a:t>
            </a:r>
            <a:endParaRPr sz="2000" dirty="0"/>
          </a:p>
          <a:p>
            <a:pPr marL="0" lvl="0" indent="0" rtl="0">
              <a:spcBef>
                <a:spcPts val="0"/>
              </a:spcBef>
              <a:spcAft>
                <a:spcPts val="0"/>
              </a:spcAft>
              <a:buNone/>
            </a:pPr>
            <a:r>
              <a:rPr lang="pt-BR" sz="2000" u="sng" dirty="0" smtClean="0">
                <a:solidFill>
                  <a:srgbClr val="000000"/>
                </a:solidFill>
              </a:rPr>
              <a:t>Todos </a:t>
            </a:r>
            <a:r>
              <a:rPr lang="pt-BR" sz="2000" u="sng" dirty="0">
                <a:solidFill>
                  <a:srgbClr val="000000"/>
                </a:solidFill>
              </a:rPr>
              <a:t>são iguais</a:t>
            </a:r>
            <a:r>
              <a:rPr lang="pt-BR" sz="2000" dirty="0">
                <a:solidFill>
                  <a:srgbClr val="0000FF"/>
                </a:solidFill>
              </a:rPr>
              <a:t> </a:t>
            </a:r>
            <a:r>
              <a:rPr lang="pt-BR" sz="2000" dirty="0"/>
              <a:t>perante a lei, sem distinção de qualquer natureza, garantindo-se aos brasileiros e aos estrangeiros residentes no País a inviolabilidade do direito à vida, à liberdade, à igualdade, à segurança e à propriedade, nos termos seguintes:</a:t>
            </a:r>
            <a:br>
              <a:rPr lang="pt-BR" sz="2000" dirty="0"/>
            </a:br>
            <a:r>
              <a:rPr lang="pt-BR" sz="2000" dirty="0"/>
              <a:t/>
            </a:r>
            <a:br>
              <a:rPr lang="pt-BR" sz="2000" dirty="0"/>
            </a:br>
            <a:r>
              <a:rPr lang="pt-BR" sz="2000" dirty="0"/>
              <a:t> </a:t>
            </a:r>
            <a:r>
              <a:rPr lang="pt-BR" sz="2000" dirty="0" err="1"/>
              <a:t>I</a:t>
            </a:r>
            <a:r>
              <a:rPr lang="pt-BR" sz="2000" dirty="0"/>
              <a:t> - homens e mulheres são iguais em direitos e obrigações, nos termos desta Constituição;</a:t>
            </a:r>
            <a:br>
              <a:rPr lang="pt-BR" sz="2000" dirty="0"/>
            </a:br>
            <a:r>
              <a:rPr lang="pt-BR" sz="2000" dirty="0"/>
              <a:t/>
            </a:r>
            <a:br>
              <a:rPr lang="pt-BR" sz="2000" dirty="0"/>
            </a:br>
            <a:r>
              <a:rPr lang="pt-BR" sz="2000" dirty="0"/>
              <a:t> III - </a:t>
            </a:r>
            <a:r>
              <a:rPr lang="pt-BR" sz="2000" u="sng" dirty="0"/>
              <a:t>ninguém</a:t>
            </a:r>
            <a:r>
              <a:rPr lang="pt-BR" sz="2000" dirty="0"/>
              <a:t> será submetido a tortura nem a </a:t>
            </a:r>
            <a:r>
              <a:rPr lang="pt-BR" sz="2000" u="sng" dirty="0"/>
              <a:t>tratamento desumano ou degradante</a:t>
            </a:r>
            <a:r>
              <a:rPr lang="pt-BR" sz="2000" dirty="0"/>
              <a:t>;</a:t>
            </a:r>
            <a:br>
              <a:rPr lang="pt-BR" sz="2000" dirty="0"/>
            </a:br>
            <a:r>
              <a:rPr lang="pt-BR" sz="2000" dirty="0" smtClean="0"/>
              <a:t>(</a:t>
            </a:r>
            <a:r>
              <a:rPr lang="pt-BR" sz="2000" dirty="0"/>
              <a:t>..</a:t>
            </a:r>
            <a:r>
              <a:rPr lang="pt-BR" sz="2000" dirty="0" smtClean="0"/>
              <a:t>.</a:t>
            </a:r>
            <a:r>
              <a:rPr lang="pt-BR" sz="2000" dirty="0"/>
              <a:t>)</a:t>
            </a:r>
            <a:br>
              <a:rPr lang="pt-BR" sz="2000" dirty="0"/>
            </a:br>
            <a:r>
              <a:rPr lang="pt-BR" sz="2000" dirty="0"/>
              <a:t> VIII - ninguém será privado de direitos por motivo de crença religiosa ou de convicção filosófica ou política, salvo se as invocar para eximir-se de obrigação legal a todos imposta e recusar-se a cumprir prestação alternativa, fixada em lei;</a:t>
            </a:r>
            <a:br>
              <a:rPr lang="pt-BR" sz="2000" dirty="0"/>
            </a:br>
            <a:endParaRPr sz="2000" dirty="0"/>
          </a:p>
          <a:p>
            <a:pPr marL="0" lvl="0" indent="0" rtl="0">
              <a:spcBef>
                <a:spcPts val="0"/>
              </a:spcBef>
              <a:spcAft>
                <a:spcPts val="0"/>
              </a:spcAft>
              <a:buNone/>
            </a:pPr>
            <a:endParaRPr sz="18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20" y="642578"/>
            <a:ext cx="8487893" cy="1101563"/>
          </a:xfrm>
        </p:spPr>
        <p:txBody>
          <a:bodyPr/>
          <a:lstStyle/>
          <a:p>
            <a:r>
              <a:rPr lang="en-US" sz="3600" dirty="0" smtClean="0">
                <a:solidFill>
                  <a:srgbClr val="FF0000"/>
                </a:solidFill>
              </a:rPr>
              <a:t/>
            </a:r>
            <a:br>
              <a:rPr lang="en-US" sz="3600" dirty="0" smtClean="0">
                <a:solidFill>
                  <a:srgbClr val="FF0000"/>
                </a:solidFill>
              </a:rPr>
            </a:br>
            <a:r>
              <a:rPr lang="en-US" sz="3600" dirty="0" smtClean="0">
                <a:solidFill>
                  <a:srgbClr val="000000"/>
                </a:solidFill>
              </a:rPr>
              <a:t>CONSTITUIÇÃO FEDERAL 1988 </a:t>
            </a:r>
            <a:endParaRPr lang="en-US" sz="3600" dirty="0">
              <a:solidFill>
                <a:srgbClr val="000000"/>
              </a:solidFill>
            </a:endParaRPr>
          </a:p>
        </p:txBody>
      </p:sp>
      <p:sp>
        <p:nvSpPr>
          <p:cNvPr id="3" name="TextBox 2"/>
          <p:cNvSpPr txBox="1"/>
          <p:nvPr/>
        </p:nvSpPr>
        <p:spPr>
          <a:xfrm>
            <a:off x="168306" y="1881839"/>
            <a:ext cx="8553016" cy="3416319"/>
          </a:xfrm>
          <a:prstGeom prst="rect">
            <a:avLst/>
          </a:prstGeom>
          <a:noFill/>
        </p:spPr>
        <p:txBody>
          <a:bodyPr wrap="square" rtlCol="0">
            <a:spAutoFit/>
          </a:bodyPr>
          <a:lstStyle/>
          <a:p>
            <a:endParaRPr lang="en-US" sz="3600" baseline="30000" dirty="0" smtClean="0">
              <a:solidFill>
                <a:srgbClr val="FF0000"/>
              </a:solidFill>
            </a:endParaRPr>
          </a:p>
          <a:p>
            <a:pPr marL="571500" indent="-571500">
              <a:buFontTx/>
              <a:buChar char="•"/>
            </a:pPr>
            <a:r>
              <a:rPr lang="en-US" sz="3200" baseline="30000" dirty="0" smtClean="0">
                <a:solidFill>
                  <a:srgbClr val="FF0000"/>
                </a:solidFill>
                <a:latin typeface="Calibri"/>
                <a:cs typeface="Calibri"/>
              </a:rPr>
              <a:t>O artigo </a:t>
            </a:r>
            <a:r>
              <a:rPr lang="en-US" sz="3200" baseline="30000" dirty="0">
                <a:solidFill>
                  <a:srgbClr val="FF0000"/>
                </a:solidFill>
                <a:latin typeface="Calibri"/>
                <a:cs typeface="Calibri"/>
              </a:rPr>
              <a:t>208</a:t>
            </a:r>
            <a:r>
              <a:rPr lang="en-US" sz="3200" baseline="30000" dirty="0">
                <a:latin typeface="Calibri"/>
                <a:cs typeface="Calibri"/>
              </a:rPr>
              <a:t>, que trata da Educação Básica obrigatória e </a:t>
            </a:r>
            <a:r>
              <a:rPr lang="en-US" sz="3200" baseline="30000" dirty="0" err="1">
                <a:latin typeface="Calibri"/>
                <a:cs typeface="Calibri"/>
              </a:rPr>
              <a:t>gratuita</a:t>
            </a:r>
            <a:r>
              <a:rPr lang="en-US" sz="3200" baseline="30000" dirty="0">
                <a:latin typeface="Calibri"/>
                <a:cs typeface="Calibri"/>
              </a:rPr>
              <a:t> dos 4 aos 17 anos, afirma que </a:t>
            </a:r>
            <a:r>
              <a:rPr lang="en-US" sz="3200" baseline="30000" dirty="0" err="1">
                <a:latin typeface="Calibri"/>
                <a:cs typeface="Calibri"/>
              </a:rPr>
              <a:t>é</a:t>
            </a:r>
            <a:r>
              <a:rPr lang="en-US" sz="3200" baseline="30000" dirty="0">
                <a:latin typeface="Calibri"/>
                <a:cs typeface="Calibri"/>
              </a:rPr>
              <a:t> dever do Estado garantir </a:t>
            </a:r>
            <a:r>
              <a:rPr lang="en-US" sz="3200" b="1" baseline="30000" dirty="0" smtClean="0">
                <a:solidFill>
                  <a:srgbClr val="FF0000"/>
                </a:solidFill>
                <a:latin typeface="Calibri"/>
                <a:cs typeface="Calibri"/>
              </a:rPr>
              <a:t>“ATENDIMENTO EDUCACIONAL ESPECIALIZADO AOS PORTADORES DE DEFICIÊNCIA, PREFERENCIALMENTE NA REDE REGULAR DE ENSINO”. </a:t>
            </a:r>
          </a:p>
          <a:p>
            <a:pPr marL="571500" indent="-571500">
              <a:buFontTx/>
              <a:buChar char="•"/>
            </a:pPr>
            <a:endParaRPr lang="en-US" sz="3200" b="1" baseline="30000" dirty="0" smtClean="0">
              <a:latin typeface="Calibri"/>
              <a:cs typeface="Calibri"/>
            </a:endParaRPr>
          </a:p>
          <a:p>
            <a:pPr marL="571500" indent="-571500">
              <a:buFontTx/>
              <a:buChar char="•"/>
            </a:pPr>
            <a:r>
              <a:rPr lang="en-US" sz="3200" b="1" baseline="30000" dirty="0" smtClean="0">
                <a:latin typeface="Calibri"/>
                <a:cs typeface="Calibri"/>
              </a:rPr>
              <a:t>Nos </a:t>
            </a:r>
            <a:r>
              <a:rPr lang="en-US" sz="3200" b="1" baseline="30000" dirty="0" err="1">
                <a:latin typeface="Calibri"/>
                <a:cs typeface="Calibri"/>
              </a:rPr>
              <a:t>artigos</a:t>
            </a:r>
            <a:r>
              <a:rPr lang="en-US" sz="3200" b="1" baseline="30000" dirty="0">
                <a:latin typeface="Calibri"/>
                <a:cs typeface="Calibri"/>
              </a:rPr>
              <a:t> 205 e 206, afirma-se, respectivamente, “</a:t>
            </a:r>
            <a:r>
              <a:rPr lang="en-US" sz="3200" b="1" i="1" baseline="30000" dirty="0">
                <a:latin typeface="Calibri"/>
                <a:cs typeface="Calibri"/>
              </a:rPr>
              <a:t>a Educação </a:t>
            </a:r>
            <a:r>
              <a:rPr lang="en-US" sz="3200" b="1" i="1" baseline="30000" dirty="0">
                <a:solidFill>
                  <a:schemeClr val="tx1"/>
                </a:solidFill>
                <a:latin typeface="Calibri"/>
                <a:cs typeface="Calibri"/>
              </a:rPr>
              <a:t>como um direito de todos, garantindo o pleno desenvolvimento da pessoa, o exercício da cidadania e a qualificação para o trabalho” e “a </a:t>
            </a:r>
            <a:r>
              <a:rPr lang="en-US" sz="3200" b="1" i="1" baseline="30000" dirty="0" err="1">
                <a:solidFill>
                  <a:schemeClr val="tx1"/>
                </a:solidFill>
                <a:latin typeface="Calibri"/>
                <a:cs typeface="Calibri"/>
              </a:rPr>
              <a:t>igualdade</a:t>
            </a:r>
            <a:r>
              <a:rPr lang="en-US" sz="3200" b="1" i="1" baseline="30000" dirty="0">
                <a:solidFill>
                  <a:schemeClr val="tx1"/>
                </a:solidFill>
                <a:latin typeface="Calibri"/>
                <a:cs typeface="Calibri"/>
              </a:rPr>
              <a:t> de condições de acesso e permanência na escola</a:t>
            </a:r>
            <a:r>
              <a:rPr lang="en-US" sz="3200" b="1" baseline="30000" dirty="0">
                <a:solidFill>
                  <a:schemeClr val="tx1"/>
                </a:solidFill>
                <a:latin typeface="Calibri"/>
                <a:cs typeface="Calibri"/>
              </a:rPr>
              <a:t>”.</a:t>
            </a:r>
          </a:p>
        </p:txBody>
      </p:sp>
    </p:spTree>
    <p:extLst>
      <p:ext uri="{BB962C8B-B14F-4D97-AF65-F5344CB8AC3E}">
        <p14:creationId xmlns:p14="http://schemas.microsoft.com/office/powerpoint/2010/main" val="376890976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578"/>
            <a:ext cx="8229600" cy="566081"/>
          </a:xfrm>
        </p:spPr>
        <p:txBody>
          <a:bodyPr/>
          <a:lstStyle/>
          <a:p>
            <a:r>
              <a:rPr lang="en-US" sz="3600" dirty="0" smtClean="0"/>
              <a:t>1989- Lei nº 7.853</a:t>
            </a:r>
            <a:endParaRPr lang="en-US" sz="3600" dirty="0"/>
          </a:p>
        </p:txBody>
      </p:sp>
      <p:sp>
        <p:nvSpPr>
          <p:cNvPr id="4" name="TextBox 3"/>
          <p:cNvSpPr txBox="1"/>
          <p:nvPr/>
        </p:nvSpPr>
        <p:spPr>
          <a:xfrm>
            <a:off x="137705" y="1407553"/>
            <a:ext cx="8751923" cy="4688462"/>
          </a:xfrm>
          <a:prstGeom prst="rect">
            <a:avLst/>
          </a:prstGeom>
          <a:noFill/>
        </p:spPr>
        <p:txBody>
          <a:bodyPr wrap="square" rtlCol="0">
            <a:spAutoFit/>
          </a:bodyPr>
          <a:lstStyle/>
          <a:p>
            <a:endParaRPr lang="en-US" sz="3200" baseline="30000" dirty="0">
              <a:solidFill>
                <a:srgbClr val="FF0000"/>
              </a:solidFill>
              <a:latin typeface="Calibri"/>
              <a:cs typeface="Calibri"/>
            </a:endParaRPr>
          </a:p>
          <a:p>
            <a:r>
              <a:rPr lang="en-US" sz="3200" baseline="30000" dirty="0" smtClean="0">
                <a:solidFill>
                  <a:srgbClr val="FF0000"/>
                </a:solidFill>
                <a:latin typeface="Calibri"/>
                <a:cs typeface="Calibri"/>
              </a:rPr>
              <a:t>Dispõe </a:t>
            </a:r>
            <a:r>
              <a:rPr lang="en-US" sz="3200" baseline="30000" dirty="0">
                <a:solidFill>
                  <a:srgbClr val="FF0000"/>
                </a:solidFill>
                <a:latin typeface="Calibri"/>
                <a:cs typeface="Calibri"/>
              </a:rPr>
              <a:t>sobre a integração social das </a:t>
            </a:r>
            <a:r>
              <a:rPr lang="en-US" sz="3200" baseline="30000" dirty="0" smtClean="0">
                <a:solidFill>
                  <a:srgbClr val="FF0000"/>
                </a:solidFill>
                <a:latin typeface="Calibri"/>
                <a:cs typeface="Calibri"/>
              </a:rPr>
              <a:t>pessoas </a:t>
            </a:r>
            <a:r>
              <a:rPr lang="en-US" sz="3200" baseline="30000" dirty="0">
                <a:solidFill>
                  <a:srgbClr val="FF0000"/>
                </a:solidFill>
                <a:latin typeface="Calibri"/>
                <a:cs typeface="Calibri"/>
              </a:rPr>
              <a:t>com </a:t>
            </a:r>
            <a:r>
              <a:rPr lang="en-US" sz="3200" baseline="30000" dirty="0" err="1">
                <a:solidFill>
                  <a:srgbClr val="FF0000"/>
                </a:solidFill>
                <a:latin typeface="Calibri"/>
                <a:cs typeface="Calibri"/>
              </a:rPr>
              <a:t>deficiência</a:t>
            </a:r>
            <a:r>
              <a:rPr lang="en-US" sz="3200" baseline="30000" dirty="0">
                <a:latin typeface="Calibri"/>
                <a:cs typeface="Calibri"/>
              </a:rPr>
              <a:t>. </a:t>
            </a:r>
            <a:r>
              <a:rPr lang="en-US" sz="3200" baseline="30000" dirty="0">
                <a:solidFill>
                  <a:srgbClr val="FF0000"/>
                </a:solidFill>
                <a:latin typeface="Calibri"/>
                <a:cs typeface="Calibri"/>
              </a:rPr>
              <a:t>Na área da Educação </a:t>
            </a:r>
            <a:r>
              <a:rPr lang="en-US" sz="3200" baseline="30000" dirty="0" err="1" smtClean="0">
                <a:solidFill>
                  <a:srgbClr val="FF0000"/>
                </a:solidFill>
                <a:latin typeface="Calibri"/>
                <a:cs typeface="Calibri"/>
              </a:rPr>
              <a:t>obriga</a:t>
            </a:r>
            <a:r>
              <a:rPr lang="en-US" sz="3200" baseline="30000" dirty="0" smtClean="0">
                <a:solidFill>
                  <a:srgbClr val="FF0000"/>
                </a:solidFill>
                <a:latin typeface="Calibri"/>
                <a:cs typeface="Calibri"/>
              </a:rPr>
              <a:t> a </a:t>
            </a:r>
            <a:r>
              <a:rPr lang="en-US" sz="3200" baseline="30000" dirty="0" err="1">
                <a:solidFill>
                  <a:srgbClr val="FF0000"/>
                </a:solidFill>
                <a:latin typeface="Calibri"/>
                <a:cs typeface="Calibri"/>
              </a:rPr>
              <a:t>inserção</a:t>
            </a:r>
            <a:r>
              <a:rPr lang="en-US" sz="3200" baseline="30000" dirty="0">
                <a:solidFill>
                  <a:srgbClr val="FF0000"/>
                </a:solidFill>
                <a:latin typeface="Calibri"/>
                <a:cs typeface="Calibri"/>
              </a:rPr>
              <a:t> de escolas </a:t>
            </a:r>
            <a:r>
              <a:rPr lang="en-US" sz="3200" baseline="30000" dirty="0" err="1">
                <a:solidFill>
                  <a:srgbClr val="FF0000"/>
                </a:solidFill>
                <a:latin typeface="Calibri"/>
                <a:cs typeface="Calibri"/>
              </a:rPr>
              <a:t>especiais</a:t>
            </a:r>
            <a:r>
              <a:rPr lang="en-US" sz="3200" baseline="30000" dirty="0">
                <a:solidFill>
                  <a:srgbClr val="FF0000"/>
                </a:solidFill>
                <a:latin typeface="Calibri"/>
                <a:cs typeface="Calibri"/>
              </a:rPr>
              <a:t>, </a:t>
            </a:r>
            <a:r>
              <a:rPr lang="en-US" sz="3200" baseline="30000" dirty="0" err="1">
                <a:solidFill>
                  <a:srgbClr val="FF0000"/>
                </a:solidFill>
                <a:latin typeface="Calibri"/>
                <a:cs typeface="Calibri"/>
              </a:rPr>
              <a:t>privadas</a:t>
            </a:r>
            <a:r>
              <a:rPr lang="en-US" sz="3200" baseline="30000" dirty="0">
                <a:solidFill>
                  <a:srgbClr val="FF0000"/>
                </a:solidFill>
                <a:latin typeface="Calibri"/>
                <a:cs typeface="Calibri"/>
              </a:rPr>
              <a:t> e públicas, no sistema </a:t>
            </a:r>
            <a:r>
              <a:rPr lang="en-US" sz="3200" baseline="30000" dirty="0" err="1">
                <a:solidFill>
                  <a:srgbClr val="FF0000"/>
                </a:solidFill>
                <a:latin typeface="Calibri"/>
                <a:cs typeface="Calibri"/>
              </a:rPr>
              <a:t>educacional</a:t>
            </a:r>
            <a:r>
              <a:rPr lang="en-US" sz="3200" baseline="30000" dirty="0">
                <a:solidFill>
                  <a:srgbClr val="FF0000"/>
                </a:solidFill>
                <a:latin typeface="Calibri"/>
                <a:cs typeface="Calibri"/>
              </a:rPr>
              <a:t> e a oferta, obrigatória e </a:t>
            </a:r>
            <a:r>
              <a:rPr lang="en-US" sz="3200" baseline="30000" dirty="0" err="1">
                <a:solidFill>
                  <a:srgbClr val="FF0000"/>
                </a:solidFill>
                <a:latin typeface="Calibri"/>
                <a:cs typeface="Calibri"/>
              </a:rPr>
              <a:t>gratuita</a:t>
            </a:r>
            <a:r>
              <a:rPr lang="en-US" sz="3200" baseline="30000" dirty="0">
                <a:solidFill>
                  <a:srgbClr val="FF0000"/>
                </a:solidFill>
                <a:latin typeface="Calibri"/>
                <a:cs typeface="Calibri"/>
              </a:rPr>
              <a:t>, da Educação Especial em </a:t>
            </a:r>
            <a:r>
              <a:rPr lang="en-US" sz="3200" baseline="30000" dirty="0" err="1">
                <a:solidFill>
                  <a:srgbClr val="FF0000"/>
                </a:solidFill>
                <a:latin typeface="Calibri"/>
                <a:cs typeface="Calibri"/>
              </a:rPr>
              <a:t>estabelecimento</a:t>
            </a:r>
            <a:r>
              <a:rPr lang="en-US" sz="3200" baseline="30000" dirty="0">
                <a:solidFill>
                  <a:srgbClr val="FF0000"/>
                </a:solidFill>
                <a:latin typeface="Calibri"/>
                <a:cs typeface="Calibri"/>
              </a:rPr>
              <a:t> público de ensino. </a:t>
            </a:r>
            <a:endParaRPr lang="en-US" sz="3200" baseline="30000" dirty="0" smtClean="0">
              <a:solidFill>
                <a:srgbClr val="FF0000"/>
              </a:solidFill>
              <a:latin typeface="Calibri"/>
              <a:cs typeface="Calibri"/>
            </a:endParaRPr>
          </a:p>
          <a:p>
            <a:r>
              <a:rPr lang="en-US" sz="3200" baseline="30000" dirty="0" smtClean="0">
                <a:latin typeface="Calibri"/>
                <a:cs typeface="Calibri"/>
              </a:rPr>
              <a:t>Também </a:t>
            </a:r>
            <a:r>
              <a:rPr lang="en-US" sz="3200" baseline="30000" dirty="0">
                <a:latin typeface="Calibri"/>
                <a:cs typeface="Calibri"/>
              </a:rPr>
              <a:t>afirma que o poder público deve se responsabilizar pela </a:t>
            </a:r>
            <a:r>
              <a:rPr lang="en-US" sz="3200" baseline="30000" dirty="0">
                <a:solidFill>
                  <a:srgbClr val="FF0000"/>
                </a:solidFill>
                <a:latin typeface="Calibri"/>
                <a:cs typeface="Calibri"/>
              </a:rPr>
              <a:t>“</a:t>
            </a:r>
            <a:r>
              <a:rPr lang="en-US" sz="3200" baseline="30000" dirty="0" err="1">
                <a:solidFill>
                  <a:srgbClr val="FF0000"/>
                </a:solidFill>
                <a:latin typeface="Calibri"/>
                <a:cs typeface="Calibri"/>
              </a:rPr>
              <a:t>matrícula</a:t>
            </a:r>
            <a:r>
              <a:rPr lang="en-US" sz="3200" baseline="30000" dirty="0">
                <a:solidFill>
                  <a:srgbClr val="FF0000"/>
                </a:solidFill>
                <a:latin typeface="Calibri"/>
                <a:cs typeface="Calibri"/>
              </a:rPr>
              <a:t> </a:t>
            </a:r>
            <a:r>
              <a:rPr lang="en-US" sz="3200" baseline="30000" dirty="0" err="1">
                <a:solidFill>
                  <a:srgbClr val="FF0000"/>
                </a:solidFill>
                <a:latin typeface="Calibri"/>
                <a:cs typeface="Calibri"/>
              </a:rPr>
              <a:t>compulsória</a:t>
            </a:r>
            <a:r>
              <a:rPr lang="en-US" sz="3200" baseline="30000" dirty="0">
                <a:solidFill>
                  <a:srgbClr val="FF0000"/>
                </a:solidFill>
                <a:latin typeface="Calibri"/>
                <a:cs typeface="Calibri"/>
              </a:rPr>
              <a:t> em </a:t>
            </a:r>
            <a:r>
              <a:rPr lang="en-US" sz="3200" baseline="30000" dirty="0" err="1">
                <a:solidFill>
                  <a:srgbClr val="FF0000"/>
                </a:solidFill>
                <a:latin typeface="Calibri"/>
                <a:cs typeface="Calibri"/>
              </a:rPr>
              <a:t>cursos</a:t>
            </a:r>
            <a:r>
              <a:rPr lang="en-US" sz="3200" baseline="30000" dirty="0">
                <a:solidFill>
                  <a:srgbClr val="FF0000"/>
                </a:solidFill>
                <a:latin typeface="Calibri"/>
                <a:cs typeface="Calibri"/>
              </a:rPr>
              <a:t> </a:t>
            </a:r>
            <a:r>
              <a:rPr lang="en-US" sz="3200" baseline="30000" dirty="0" err="1">
                <a:solidFill>
                  <a:srgbClr val="FF0000"/>
                </a:solidFill>
                <a:latin typeface="Calibri"/>
                <a:cs typeface="Calibri"/>
              </a:rPr>
              <a:t>regulares</a:t>
            </a:r>
            <a:r>
              <a:rPr lang="en-US" sz="3200" baseline="30000" dirty="0">
                <a:solidFill>
                  <a:srgbClr val="FF0000"/>
                </a:solidFill>
                <a:latin typeface="Calibri"/>
                <a:cs typeface="Calibri"/>
              </a:rPr>
              <a:t> de </a:t>
            </a:r>
            <a:r>
              <a:rPr lang="en-US" sz="3200" baseline="30000" dirty="0" err="1">
                <a:solidFill>
                  <a:srgbClr val="FF0000"/>
                </a:solidFill>
                <a:latin typeface="Calibri"/>
                <a:cs typeface="Calibri"/>
              </a:rPr>
              <a:t>estabelecimentos</a:t>
            </a:r>
            <a:r>
              <a:rPr lang="en-US" sz="3200" baseline="30000" dirty="0">
                <a:solidFill>
                  <a:srgbClr val="FF0000"/>
                </a:solidFill>
                <a:latin typeface="Calibri"/>
                <a:cs typeface="Calibri"/>
              </a:rPr>
              <a:t> públicos e </a:t>
            </a:r>
            <a:r>
              <a:rPr lang="en-US" sz="3200" baseline="30000" dirty="0" err="1">
                <a:solidFill>
                  <a:srgbClr val="FF0000"/>
                </a:solidFill>
                <a:latin typeface="Calibri"/>
                <a:cs typeface="Calibri"/>
              </a:rPr>
              <a:t>particulares</a:t>
            </a:r>
            <a:r>
              <a:rPr lang="en-US" sz="3200" baseline="30000" dirty="0">
                <a:solidFill>
                  <a:srgbClr val="FF0000"/>
                </a:solidFill>
                <a:latin typeface="Calibri"/>
                <a:cs typeface="Calibri"/>
              </a:rPr>
              <a:t> de pessoas </a:t>
            </a:r>
            <a:r>
              <a:rPr lang="en-US" sz="3200" baseline="30000" dirty="0" err="1">
                <a:solidFill>
                  <a:srgbClr val="FF0000"/>
                </a:solidFill>
                <a:latin typeface="Calibri"/>
                <a:cs typeface="Calibri"/>
              </a:rPr>
              <a:t>portadoras</a:t>
            </a:r>
            <a:r>
              <a:rPr lang="en-US" sz="3200" baseline="30000" dirty="0">
                <a:solidFill>
                  <a:srgbClr val="FF0000"/>
                </a:solidFill>
                <a:latin typeface="Calibri"/>
                <a:cs typeface="Calibri"/>
              </a:rPr>
              <a:t> de </a:t>
            </a:r>
            <a:r>
              <a:rPr lang="en-US" sz="3200" baseline="30000" dirty="0" err="1">
                <a:solidFill>
                  <a:srgbClr val="FF0000"/>
                </a:solidFill>
                <a:latin typeface="Calibri"/>
                <a:cs typeface="Calibri"/>
              </a:rPr>
              <a:t>deficiência</a:t>
            </a:r>
            <a:r>
              <a:rPr lang="en-US" sz="3200" baseline="30000" dirty="0">
                <a:solidFill>
                  <a:srgbClr val="FF0000"/>
                </a:solidFill>
                <a:latin typeface="Calibri"/>
                <a:cs typeface="Calibri"/>
              </a:rPr>
              <a:t> capazes de se </a:t>
            </a:r>
            <a:r>
              <a:rPr lang="en-US" sz="3200" baseline="30000" dirty="0" err="1">
                <a:solidFill>
                  <a:srgbClr val="FF0000"/>
                </a:solidFill>
                <a:latin typeface="Calibri"/>
                <a:cs typeface="Calibri"/>
              </a:rPr>
              <a:t>integrarem</a:t>
            </a:r>
            <a:r>
              <a:rPr lang="en-US" sz="3200" baseline="30000" dirty="0">
                <a:solidFill>
                  <a:srgbClr val="FF0000"/>
                </a:solidFill>
                <a:latin typeface="Calibri"/>
                <a:cs typeface="Calibri"/>
              </a:rPr>
              <a:t> no sistem</a:t>
            </a:r>
            <a:r>
              <a:rPr lang="en-US" sz="3200" baseline="30000" dirty="0">
                <a:latin typeface="Calibri"/>
                <a:cs typeface="Calibri"/>
              </a:rPr>
              <a:t>a </a:t>
            </a:r>
            <a:r>
              <a:rPr lang="en-US" sz="3200" baseline="30000" dirty="0">
                <a:solidFill>
                  <a:srgbClr val="FF0000"/>
                </a:solidFill>
                <a:latin typeface="Calibri"/>
                <a:cs typeface="Calibri"/>
              </a:rPr>
              <a:t>regular de ensino”</a:t>
            </a:r>
            <a:r>
              <a:rPr lang="en-US" sz="3200" baseline="30000" dirty="0" smtClean="0">
                <a:solidFill>
                  <a:srgbClr val="FF0000"/>
                </a:solidFill>
                <a:latin typeface="Calibri"/>
                <a:cs typeface="Calibri"/>
              </a:rPr>
              <a:t>.</a:t>
            </a:r>
          </a:p>
          <a:p>
            <a:pPr marL="457200" indent="-457200">
              <a:buFontTx/>
              <a:buChar char="•"/>
            </a:pPr>
            <a:endParaRPr lang="en-US" sz="3200" b="1" baseline="30000" dirty="0">
              <a:latin typeface="Calibri"/>
              <a:cs typeface="Calibri"/>
            </a:endParaRPr>
          </a:p>
          <a:p>
            <a:r>
              <a:rPr lang="en-US" sz="3200" b="1" baseline="30000" dirty="0">
                <a:latin typeface="Calibri"/>
                <a:cs typeface="Calibri"/>
              </a:rPr>
              <a:t>Ou seja: </a:t>
            </a:r>
            <a:r>
              <a:rPr lang="en-US" sz="3200" b="1" baseline="30000" dirty="0" err="1">
                <a:latin typeface="Calibri"/>
                <a:cs typeface="Calibri"/>
              </a:rPr>
              <a:t>exclui</a:t>
            </a:r>
            <a:r>
              <a:rPr lang="en-US" sz="3200" b="1" baseline="30000" dirty="0">
                <a:latin typeface="Calibri"/>
                <a:cs typeface="Calibri"/>
              </a:rPr>
              <a:t> da lei uma grande </a:t>
            </a:r>
            <a:r>
              <a:rPr lang="en-US" sz="3200" b="1" baseline="30000" dirty="0" err="1">
                <a:latin typeface="Calibri"/>
                <a:cs typeface="Calibri"/>
              </a:rPr>
              <a:t>parcela</a:t>
            </a:r>
            <a:r>
              <a:rPr lang="en-US" sz="3200" b="1" baseline="30000" dirty="0">
                <a:latin typeface="Calibri"/>
                <a:cs typeface="Calibri"/>
              </a:rPr>
              <a:t> das crianças ao </a:t>
            </a:r>
            <a:r>
              <a:rPr lang="en-US" sz="3200" b="1" baseline="30000" dirty="0" err="1">
                <a:latin typeface="Calibri"/>
                <a:cs typeface="Calibri"/>
              </a:rPr>
              <a:t>sugerir</a:t>
            </a:r>
            <a:r>
              <a:rPr lang="en-US" sz="3200" b="1" baseline="30000" dirty="0">
                <a:latin typeface="Calibri"/>
                <a:cs typeface="Calibri"/>
              </a:rPr>
              <a:t> que elas não são capazes de se relacionar </a:t>
            </a:r>
            <a:r>
              <a:rPr lang="en-US" sz="3200" b="1" baseline="30000" dirty="0" err="1">
                <a:latin typeface="Calibri"/>
                <a:cs typeface="Calibri"/>
              </a:rPr>
              <a:t>socialmente</a:t>
            </a:r>
            <a:r>
              <a:rPr lang="en-US" sz="3200" b="1" baseline="30000" dirty="0">
                <a:latin typeface="Calibri"/>
                <a:cs typeface="Calibri"/>
              </a:rPr>
              <a:t> e</a:t>
            </a:r>
            <a:r>
              <a:rPr lang="en-US" sz="3200" b="1" baseline="30000" dirty="0" smtClean="0">
                <a:latin typeface="Calibri"/>
                <a:cs typeface="Calibri"/>
              </a:rPr>
              <a:t>, </a:t>
            </a:r>
            <a:r>
              <a:rPr lang="en-US" sz="3200" b="1" baseline="30000" dirty="0" err="1" smtClean="0">
                <a:latin typeface="Calibri"/>
                <a:cs typeface="Calibri"/>
              </a:rPr>
              <a:t>consequentemente</a:t>
            </a:r>
            <a:r>
              <a:rPr lang="en-US" sz="3200" b="1" baseline="30000" dirty="0">
                <a:latin typeface="Calibri"/>
                <a:cs typeface="Calibri"/>
              </a:rPr>
              <a:t>, de aprender. O acesso a material escolar, </a:t>
            </a:r>
            <a:r>
              <a:rPr lang="en-US" sz="3200" b="1" baseline="30000" dirty="0" err="1">
                <a:latin typeface="Calibri"/>
                <a:cs typeface="Calibri"/>
              </a:rPr>
              <a:t>merenda</a:t>
            </a:r>
            <a:r>
              <a:rPr lang="en-US" sz="3200" b="1" baseline="30000" dirty="0">
                <a:latin typeface="Calibri"/>
                <a:cs typeface="Calibri"/>
              </a:rPr>
              <a:t> escolar e </a:t>
            </a:r>
            <a:r>
              <a:rPr lang="en-US" sz="3200" b="1" baseline="30000" dirty="0" err="1">
                <a:latin typeface="Calibri"/>
                <a:cs typeface="Calibri"/>
              </a:rPr>
              <a:t>bolsas</a:t>
            </a:r>
            <a:r>
              <a:rPr lang="en-US" sz="3200" b="1" baseline="30000" dirty="0">
                <a:latin typeface="Calibri"/>
                <a:cs typeface="Calibri"/>
              </a:rPr>
              <a:t> de estudo também </a:t>
            </a:r>
            <a:r>
              <a:rPr lang="en-US" sz="3200" b="1" baseline="30000" dirty="0" err="1">
                <a:latin typeface="Calibri"/>
                <a:cs typeface="Calibri"/>
              </a:rPr>
              <a:t>é</a:t>
            </a:r>
            <a:r>
              <a:rPr lang="en-US" sz="3200" b="1" baseline="30000" dirty="0">
                <a:latin typeface="Calibri"/>
                <a:cs typeface="Calibri"/>
              </a:rPr>
              <a:t> </a:t>
            </a:r>
            <a:r>
              <a:rPr lang="en-US" sz="3200" b="1" baseline="30000" dirty="0" err="1">
                <a:latin typeface="Calibri"/>
                <a:cs typeface="Calibri"/>
              </a:rPr>
              <a:t>garantido</a:t>
            </a:r>
            <a:r>
              <a:rPr lang="en-US" sz="3200" b="1" baseline="30000" dirty="0">
                <a:latin typeface="Calibri"/>
                <a:cs typeface="Calibri"/>
              </a:rPr>
              <a:t> pelo texto.</a:t>
            </a:r>
            <a:endParaRPr lang="en-US" sz="3200" b="1" dirty="0">
              <a:latin typeface="Calibri"/>
              <a:cs typeface="Calibri"/>
            </a:endParaRPr>
          </a:p>
        </p:txBody>
      </p:sp>
    </p:spTree>
    <p:extLst>
      <p:ext uri="{BB962C8B-B14F-4D97-AF65-F5344CB8AC3E}">
        <p14:creationId xmlns:p14="http://schemas.microsoft.com/office/powerpoint/2010/main" val="1693295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596105"/>
            <a:ext cx="8229600" cy="805658"/>
          </a:xfrm>
        </p:spPr>
        <p:txBody>
          <a:bodyPr/>
          <a:lstStyle/>
          <a:p>
            <a:r>
              <a:rPr lang="en-US" sz="3600" dirty="0" smtClean="0">
                <a:solidFill>
                  <a:srgbClr val="FF0000"/>
                </a:solidFill>
              </a:rPr>
              <a:t/>
            </a:r>
            <a:br>
              <a:rPr lang="en-US" sz="3600" dirty="0" smtClean="0">
                <a:solidFill>
                  <a:srgbClr val="FF0000"/>
                </a:solidFill>
              </a:rPr>
            </a:br>
            <a:r>
              <a:rPr lang="en-US" sz="3600" dirty="0" smtClean="0">
                <a:solidFill>
                  <a:srgbClr val="000000"/>
                </a:solidFill>
              </a:rPr>
              <a:t>ECA - 1990 Lei nº 8.069</a:t>
            </a:r>
            <a:endParaRPr lang="en-US" sz="3600" dirty="0">
              <a:solidFill>
                <a:srgbClr val="000000"/>
              </a:solidFill>
            </a:endParaRPr>
          </a:p>
        </p:txBody>
      </p:sp>
      <p:sp>
        <p:nvSpPr>
          <p:cNvPr id="3" name="TextBox 2"/>
          <p:cNvSpPr txBox="1"/>
          <p:nvPr/>
        </p:nvSpPr>
        <p:spPr>
          <a:xfrm>
            <a:off x="301625" y="1873249"/>
            <a:ext cx="8360218" cy="3785651"/>
          </a:xfrm>
          <a:prstGeom prst="rect">
            <a:avLst/>
          </a:prstGeom>
          <a:noFill/>
        </p:spPr>
        <p:txBody>
          <a:bodyPr wrap="square" rtlCol="0">
            <a:spAutoFit/>
          </a:bodyPr>
          <a:lstStyle/>
          <a:p>
            <a:endParaRPr lang="en-US" sz="3600" baseline="30000" dirty="0" smtClean="0"/>
          </a:p>
          <a:p>
            <a:endParaRPr lang="en-US" sz="3600" baseline="30000" dirty="0"/>
          </a:p>
          <a:p>
            <a:r>
              <a:rPr lang="en-US" sz="3600" baseline="30000" dirty="0" err="1" smtClean="0">
                <a:latin typeface="Calibri"/>
                <a:cs typeface="Calibri"/>
              </a:rPr>
              <a:t>Estatuto</a:t>
            </a:r>
            <a:r>
              <a:rPr lang="en-US" sz="3600" baseline="30000" dirty="0" smtClean="0">
                <a:latin typeface="Calibri"/>
                <a:cs typeface="Calibri"/>
              </a:rPr>
              <a:t> </a:t>
            </a:r>
            <a:r>
              <a:rPr lang="en-US" sz="3600" baseline="30000" dirty="0">
                <a:latin typeface="Calibri"/>
                <a:cs typeface="Calibri"/>
              </a:rPr>
              <a:t>da Criança e do Adolescente, a Lei No 8.069 </a:t>
            </a:r>
            <a:r>
              <a:rPr lang="en-US" sz="3600" baseline="30000" dirty="0">
                <a:solidFill>
                  <a:srgbClr val="FF0000"/>
                </a:solidFill>
                <a:latin typeface="Calibri"/>
                <a:cs typeface="Calibri"/>
              </a:rPr>
              <a:t>garante, </a:t>
            </a:r>
            <a:r>
              <a:rPr lang="en-US" sz="3600" baseline="30000" dirty="0" smtClean="0">
                <a:solidFill>
                  <a:srgbClr val="FF0000"/>
                </a:solidFill>
                <a:latin typeface="Calibri"/>
                <a:cs typeface="Calibri"/>
              </a:rPr>
              <a:t>o </a:t>
            </a:r>
            <a:r>
              <a:rPr lang="en-US" sz="3600" baseline="30000" dirty="0" err="1">
                <a:solidFill>
                  <a:srgbClr val="FF0000"/>
                </a:solidFill>
                <a:latin typeface="Calibri"/>
                <a:cs typeface="Calibri"/>
              </a:rPr>
              <a:t>atendimento</a:t>
            </a:r>
            <a:r>
              <a:rPr lang="en-US" sz="3600" baseline="30000" dirty="0">
                <a:solidFill>
                  <a:srgbClr val="FF0000"/>
                </a:solidFill>
                <a:latin typeface="Calibri"/>
                <a:cs typeface="Calibri"/>
              </a:rPr>
              <a:t> </a:t>
            </a:r>
            <a:r>
              <a:rPr lang="en-US" sz="3600" baseline="30000" dirty="0" err="1">
                <a:solidFill>
                  <a:srgbClr val="FF0000"/>
                </a:solidFill>
                <a:latin typeface="Calibri"/>
                <a:cs typeface="Calibri"/>
              </a:rPr>
              <a:t>educacional</a:t>
            </a:r>
            <a:r>
              <a:rPr lang="en-US" sz="3600" baseline="30000" dirty="0">
                <a:solidFill>
                  <a:srgbClr val="FF0000"/>
                </a:solidFill>
                <a:latin typeface="Calibri"/>
                <a:cs typeface="Calibri"/>
              </a:rPr>
              <a:t> </a:t>
            </a:r>
            <a:r>
              <a:rPr lang="en-US" sz="3600" baseline="30000" dirty="0" err="1">
                <a:solidFill>
                  <a:srgbClr val="FF0000"/>
                </a:solidFill>
                <a:latin typeface="Calibri"/>
                <a:cs typeface="Calibri"/>
              </a:rPr>
              <a:t>especializado</a:t>
            </a:r>
            <a:r>
              <a:rPr lang="en-US" sz="3600" baseline="30000" dirty="0">
                <a:solidFill>
                  <a:srgbClr val="FF0000"/>
                </a:solidFill>
                <a:latin typeface="Calibri"/>
                <a:cs typeface="Calibri"/>
              </a:rPr>
              <a:t> às crianças com </a:t>
            </a:r>
            <a:r>
              <a:rPr lang="en-US" sz="3600" baseline="30000" dirty="0" err="1">
                <a:solidFill>
                  <a:srgbClr val="FF0000"/>
                </a:solidFill>
                <a:latin typeface="Calibri"/>
                <a:cs typeface="Calibri"/>
              </a:rPr>
              <a:t>deficiência</a:t>
            </a:r>
            <a:r>
              <a:rPr lang="en-US" sz="3600" baseline="30000" dirty="0">
                <a:solidFill>
                  <a:srgbClr val="FF0000"/>
                </a:solidFill>
                <a:latin typeface="Calibri"/>
                <a:cs typeface="Calibri"/>
              </a:rPr>
              <a:t> </a:t>
            </a:r>
            <a:r>
              <a:rPr lang="en-US" sz="3600" baseline="30000" dirty="0" err="1" smtClean="0">
                <a:solidFill>
                  <a:srgbClr val="FF0000"/>
                </a:solidFill>
                <a:latin typeface="Calibri"/>
                <a:cs typeface="Calibri"/>
              </a:rPr>
              <a:t>preferencialmente</a:t>
            </a:r>
            <a:r>
              <a:rPr lang="en-US" sz="3600" baseline="30000" dirty="0">
                <a:solidFill>
                  <a:srgbClr val="FF0000"/>
                </a:solidFill>
                <a:latin typeface="Calibri"/>
                <a:cs typeface="Calibri"/>
              </a:rPr>
              <a:t> </a:t>
            </a:r>
            <a:r>
              <a:rPr lang="en-US" sz="3600" baseline="30000" dirty="0" smtClean="0">
                <a:solidFill>
                  <a:srgbClr val="FF0000"/>
                </a:solidFill>
                <a:latin typeface="Calibri"/>
                <a:cs typeface="Calibri"/>
              </a:rPr>
              <a:t>na </a:t>
            </a:r>
            <a:r>
              <a:rPr lang="en-US" sz="3600" baseline="30000" dirty="0">
                <a:solidFill>
                  <a:srgbClr val="FF0000"/>
                </a:solidFill>
                <a:latin typeface="Calibri"/>
                <a:cs typeface="Calibri"/>
              </a:rPr>
              <a:t>rede regular de ensino</a:t>
            </a:r>
            <a:r>
              <a:rPr lang="en-US" sz="3600" baseline="30000" dirty="0" smtClean="0">
                <a:latin typeface="Calibri"/>
                <a:cs typeface="Calibri"/>
              </a:rPr>
              <a:t>;</a:t>
            </a:r>
            <a:r>
              <a:rPr lang="en-US" sz="3600" dirty="0" smtClean="0">
                <a:latin typeface="Calibri"/>
                <a:cs typeface="Calibri"/>
              </a:rPr>
              <a:t> </a:t>
            </a:r>
            <a:r>
              <a:rPr lang="en-US" sz="3600" baseline="30000" dirty="0" smtClean="0">
                <a:latin typeface="Calibri"/>
                <a:cs typeface="Calibri"/>
              </a:rPr>
              <a:t> </a:t>
            </a:r>
            <a:r>
              <a:rPr lang="en-US" sz="3600" baseline="30000" dirty="0">
                <a:latin typeface="Calibri"/>
                <a:cs typeface="Calibri"/>
              </a:rPr>
              <a:t>trabalho </a:t>
            </a:r>
            <a:r>
              <a:rPr lang="en-US" sz="3600" baseline="30000" dirty="0" err="1">
                <a:latin typeface="Calibri"/>
                <a:cs typeface="Calibri"/>
              </a:rPr>
              <a:t>protegido</a:t>
            </a:r>
            <a:r>
              <a:rPr lang="en-US" sz="3600" baseline="30000" dirty="0">
                <a:latin typeface="Calibri"/>
                <a:cs typeface="Calibri"/>
              </a:rPr>
              <a:t> ao adolescente com </a:t>
            </a:r>
            <a:r>
              <a:rPr lang="en-US" sz="3600" baseline="30000" dirty="0" err="1">
                <a:latin typeface="Calibri"/>
                <a:cs typeface="Calibri"/>
              </a:rPr>
              <a:t>deficiência</a:t>
            </a:r>
            <a:r>
              <a:rPr lang="en-US" sz="3600" baseline="30000" dirty="0">
                <a:latin typeface="Calibri"/>
                <a:cs typeface="Calibri"/>
              </a:rPr>
              <a:t> e </a:t>
            </a:r>
            <a:r>
              <a:rPr lang="en-US" sz="3600" baseline="30000" dirty="0" err="1">
                <a:latin typeface="Calibri"/>
                <a:cs typeface="Calibri"/>
              </a:rPr>
              <a:t>prioridade</a:t>
            </a:r>
            <a:r>
              <a:rPr lang="en-US" sz="3600" baseline="30000" dirty="0">
                <a:latin typeface="Calibri"/>
                <a:cs typeface="Calibri"/>
              </a:rPr>
              <a:t> de </a:t>
            </a:r>
            <a:r>
              <a:rPr lang="en-US" sz="3600" baseline="30000" dirty="0" err="1">
                <a:latin typeface="Calibri"/>
                <a:cs typeface="Calibri"/>
              </a:rPr>
              <a:t>atendimento</a:t>
            </a:r>
            <a:r>
              <a:rPr lang="en-US" sz="3600" baseline="30000" dirty="0">
                <a:latin typeface="Calibri"/>
                <a:cs typeface="Calibri"/>
              </a:rPr>
              <a:t> nas ações e </a:t>
            </a:r>
            <a:r>
              <a:rPr lang="en-US" sz="3600" baseline="30000" dirty="0" smtClean="0">
                <a:latin typeface="Calibri"/>
                <a:cs typeface="Calibri"/>
              </a:rPr>
              <a:t>políticas</a:t>
            </a:r>
            <a:r>
              <a:rPr lang="en-US" sz="3600" dirty="0" smtClean="0">
                <a:latin typeface="Calibri"/>
                <a:cs typeface="Calibri"/>
              </a:rPr>
              <a:t> </a:t>
            </a:r>
            <a:r>
              <a:rPr lang="en-US" sz="3600" baseline="30000" dirty="0" smtClean="0">
                <a:latin typeface="Calibri"/>
                <a:cs typeface="Calibri"/>
              </a:rPr>
              <a:t>públicas </a:t>
            </a:r>
            <a:r>
              <a:rPr lang="en-US" sz="3600" baseline="30000" dirty="0">
                <a:latin typeface="Calibri"/>
                <a:cs typeface="Calibri"/>
              </a:rPr>
              <a:t>de </a:t>
            </a:r>
            <a:r>
              <a:rPr lang="en-US" sz="3600" baseline="30000" dirty="0" err="1">
                <a:latin typeface="Calibri"/>
                <a:cs typeface="Calibri"/>
              </a:rPr>
              <a:t>prevenção</a:t>
            </a:r>
            <a:r>
              <a:rPr lang="en-US" sz="3600" baseline="30000" dirty="0">
                <a:latin typeface="Calibri"/>
                <a:cs typeface="Calibri"/>
              </a:rPr>
              <a:t> e </a:t>
            </a:r>
            <a:r>
              <a:rPr lang="en-US" sz="3600" baseline="30000" dirty="0" err="1">
                <a:latin typeface="Calibri"/>
                <a:cs typeface="Calibri"/>
              </a:rPr>
              <a:t>proteção</a:t>
            </a:r>
            <a:r>
              <a:rPr lang="en-US" sz="3600" baseline="30000" dirty="0">
                <a:latin typeface="Calibri"/>
                <a:cs typeface="Calibri"/>
              </a:rPr>
              <a:t> para </a:t>
            </a:r>
            <a:r>
              <a:rPr lang="en-US" sz="3600" baseline="30000" dirty="0" err="1">
                <a:latin typeface="Calibri"/>
                <a:cs typeface="Calibri"/>
              </a:rPr>
              <a:t>famílias</a:t>
            </a:r>
            <a:r>
              <a:rPr lang="en-US" sz="3600" baseline="30000" dirty="0">
                <a:latin typeface="Calibri"/>
                <a:cs typeface="Calibri"/>
              </a:rPr>
              <a:t> com crianças e adolescentes nessa condição.</a:t>
            </a:r>
            <a:endParaRPr lang="en-US" sz="3600" dirty="0">
              <a:latin typeface="Calibri"/>
              <a:cs typeface="Calibri"/>
            </a:endParaRPr>
          </a:p>
        </p:txBody>
      </p:sp>
    </p:spTree>
    <p:extLst>
      <p:ext uri="{BB962C8B-B14F-4D97-AF65-F5344CB8AC3E}">
        <p14:creationId xmlns:p14="http://schemas.microsoft.com/office/powerpoint/2010/main" val="222442648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49" y="1809750"/>
            <a:ext cx="8030863" cy="4524315"/>
          </a:xfrm>
          <a:prstGeom prst="rect">
            <a:avLst/>
          </a:prstGeom>
        </p:spPr>
        <p:txBody>
          <a:bodyPr wrap="square">
            <a:spAutoFit/>
          </a:bodyPr>
          <a:lstStyle/>
          <a:p>
            <a:r>
              <a:rPr lang="en-US" sz="3600" baseline="30000" dirty="0" smtClean="0">
                <a:latin typeface="Calibri"/>
                <a:cs typeface="Calibri"/>
              </a:rPr>
              <a:t>2001 – Resolução CNE/CEB No 2</a:t>
            </a:r>
            <a:endParaRPr lang="en-US" sz="3600" baseline="30000" dirty="0" smtClean="0"/>
          </a:p>
          <a:p>
            <a:endParaRPr lang="en-US" sz="3600" b="1" baseline="30000" dirty="0" smtClean="0">
              <a:solidFill>
                <a:srgbClr val="FF0000"/>
              </a:solidFill>
            </a:endParaRPr>
          </a:p>
          <a:p>
            <a:r>
              <a:rPr lang="en-US" sz="2800" baseline="30000" dirty="0" smtClean="0">
                <a:latin typeface="Calibri"/>
                <a:cs typeface="Calibri"/>
              </a:rPr>
              <a:t> O texto do Conselho Nacional de Educação (CNE) institui Diretrizes Nacionais para a Educação Especial na Educação:</a:t>
            </a:r>
            <a:r>
              <a:rPr lang="en-US" sz="2800" dirty="0" smtClean="0">
                <a:latin typeface="Calibri"/>
                <a:cs typeface="Calibri"/>
              </a:rPr>
              <a:t> </a:t>
            </a:r>
            <a:r>
              <a:rPr lang="en-US" sz="2800" baseline="30000" dirty="0" smtClean="0">
                <a:latin typeface="Calibri"/>
                <a:cs typeface="Calibri"/>
              </a:rPr>
              <a:t>“</a:t>
            </a:r>
            <a:r>
              <a:rPr lang="en-US" sz="2800" baseline="30000" dirty="0" smtClean="0">
                <a:solidFill>
                  <a:srgbClr val="FF0000"/>
                </a:solidFill>
                <a:latin typeface="Calibri"/>
                <a:cs typeface="Calibri"/>
              </a:rPr>
              <a:t>OS SISTEMAS DE ENSINO DEVEM MATRICULAR TODOS OS ALUNOS, CABENDO ÀS ESCOLAS ORGANIZAR-SE PARA O ATENDIMENTO AOS EDUCANDOS COM NECESSIDADES EDUCACIONAIS ESPECIAIS, </a:t>
            </a:r>
            <a:r>
              <a:rPr lang="en-US" sz="2800" baseline="30000" dirty="0" smtClean="0">
                <a:solidFill>
                  <a:schemeClr val="tx1"/>
                </a:solidFill>
                <a:latin typeface="Calibri"/>
                <a:cs typeface="Calibri"/>
              </a:rPr>
              <a:t>assegurando </a:t>
            </a:r>
            <a:r>
              <a:rPr lang="en-US" sz="2800" baseline="30000" dirty="0" smtClean="0">
                <a:latin typeface="Calibri"/>
                <a:cs typeface="Calibri"/>
              </a:rPr>
              <a:t>as condições </a:t>
            </a:r>
            <a:r>
              <a:rPr lang="en-US" sz="2800" baseline="30000" dirty="0" err="1" smtClean="0">
                <a:latin typeface="Calibri"/>
                <a:cs typeface="Calibri"/>
              </a:rPr>
              <a:t>necessárias</a:t>
            </a:r>
            <a:r>
              <a:rPr lang="en-US" sz="2800" baseline="30000" dirty="0" smtClean="0">
                <a:latin typeface="Calibri"/>
                <a:cs typeface="Calibri"/>
              </a:rPr>
              <a:t> para uma educação de qualidade para todos”. </a:t>
            </a:r>
          </a:p>
          <a:p>
            <a:r>
              <a:rPr lang="en-US" sz="2800" baseline="30000" dirty="0" smtClean="0">
                <a:solidFill>
                  <a:srgbClr val="FF0000"/>
                </a:solidFill>
                <a:latin typeface="Calibri"/>
                <a:cs typeface="Calibri"/>
              </a:rPr>
              <a:t>O</a:t>
            </a:r>
            <a:r>
              <a:rPr lang="en-US" sz="2800" dirty="0" smtClean="0">
                <a:solidFill>
                  <a:srgbClr val="FF0000"/>
                </a:solidFill>
                <a:latin typeface="Calibri"/>
                <a:cs typeface="Calibri"/>
              </a:rPr>
              <a:t> </a:t>
            </a:r>
            <a:r>
              <a:rPr lang="en-US" sz="2800" baseline="30000" dirty="0" smtClean="0">
                <a:solidFill>
                  <a:srgbClr val="FF0000"/>
                </a:solidFill>
                <a:latin typeface="Calibri"/>
                <a:cs typeface="Calibri"/>
              </a:rPr>
              <a:t>documento </a:t>
            </a:r>
            <a:r>
              <a:rPr lang="en-US" sz="2800" baseline="30000" dirty="0" err="1" smtClean="0">
                <a:solidFill>
                  <a:srgbClr val="FF0000"/>
                </a:solidFill>
                <a:latin typeface="Calibri"/>
                <a:cs typeface="Calibri"/>
              </a:rPr>
              <a:t>coloca</a:t>
            </a:r>
            <a:r>
              <a:rPr lang="en-US" sz="2800" baseline="30000" dirty="0" smtClean="0">
                <a:solidFill>
                  <a:srgbClr val="FF0000"/>
                </a:solidFill>
                <a:latin typeface="Calibri"/>
                <a:cs typeface="Calibri"/>
              </a:rPr>
              <a:t> como possibilidade a </a:t>
            </a:r>
            <a:r>
              <a:rPr lang="en-US" sz="2800" baseline="30000" dirty="0" err="1" smtClean="0">
                <a:solidFill>
                  <a:srgbClr val="FF0000"/>
                </a:solidFill>
                <a:latin typeface="Calibri"/>
                <a:cs typeface="Calibri"/>
              </a:rPr>
              <a:t>substituição</a:t>
            </a:r>
            <a:r>
              <a:rPr lang="en-US" sz="2800" baseline="30000" dirty="0" smtClean="0">
                <a:solidFill>
                  <a:srgbClr val="FF0000"/>
                </a:solidFill>
                <a:latin typeface="Calibri"/>
                <a:cs typeface="Calibri"/>
              </a:rPr>
              <a:t> do ensino regular pelo </a:t>
            </a:r>
            <a:r>
              <a:rPr lang="en-US" sz="2800" baseline="30000" dirty="0" err="1" smtClean="0">
                <a:solidFill>
                  <a:srgbClr val="FF0000"/>
                </a:solidFill>
                <a:latin typeface="Calibri"/>
                <a:cs typeface="Calibri"/>
              </a:rPr>
              <a:t>atendimento</a:t>
            </a:r>
            <a:r>
              <a:rPr lang="en-US" sz="2800" baseline="30000" dirty="0" smtClean="0">
                <a:solidFill>
                  <a:srgbClr val="FF0000"/>
                </a:solidFill>
                <a:latin typeface="Calibri"/>
                <a:cs typeface="Calibri"/>
              </a:rPr>
              <a:t> </a:t>
            </a:r>
            <a:r>
              <a:rPr lang="en-US" sz="2800" baseline="30000" dirty="0" err="1" smtClean="0">
                <a:solidFill>
                  <a:srgbClr val="FF0000"/>
                </a:solidFill>
                <a:latin typeface="Calibri"/>
                <a:cs typeface="Calibri"/>
              </a:rPr>
              <a:t>especializado</a:t>
            </a:r>
            <a:r>
              <a:rPr lang="en-US" sz="2800" baseline="30000" dirty="0" smtClean="0">
                <a:solidFill>
                  <a:srgbClr val="FF0000"/>
                </a:solidFill>
                <a:latin typeface="Calibri"/>
                <a:cs typeface="Calibri"/>
              </a:rPr>
              <a:t> . </a:t>
            </a:r>
            <a:r>
              <a:rPr lang="en-US" sz="2800" baseline="30000" dirty="0" smtClean="0">
                <a:latin typeface="Calibri"/>
                <a:cs typeface="Calibri"/>
              </a:rPr>
              <a:t> Considera ainda que o </a:t>
            </a:r>
            <a:r>
              <a:rPr lang="en-US" sz="2800" baseline="30000" dirty="0" err="1" smtClean="0">
                <a:latin typeface="Calibri"/>
                <a:cs typeface="Calibri"/>
              </a:rPr>
              <a:t>atendimento</a:t>
            </a:r>
            <a:r>
              <a:rPr lang="en-US" sz="2800" baseline="30000" dirty="0" smtClean="0">
                <a:latin typeface="Calibri"/>
                <a:cs typeface="Calibri"/>
              </a:rPr>
              <a:t> escolar dos alunos com </a:t>
            </a:r>
            <a:r>
              <a:rPr lang="en-US" sz="2800" baseline="30000" dirty="0" err="1" smtClean="0">
                <a:latin typeface="Calibri"/>
                <a:cs typeface="Calibri"/>
              </a:rPr>
              <a:t>deficiência</a:t>
            </a:r>
            <a:r>
              <a:rPr lang="en-US" sz="2800" baseline="30000" dirty="0" smtClean="0">
                <a:latin typeface="Calibri"/>
                <a:cs typeface="Calibri"/>
              </a:rPr>
              <a:t> tem início na Educação Infantil, “assegurando- lhes os serviços de educação especial sempre que se </a:t>
            </a:r>
            <a:r>
              <a:rPr lang="en-US" sz="2800" baseline="30000" dirty="0" err="1" smtClean="0">
                <a:latin typeface="Calibri"/>
                <a:cs typeface="Calibri"/>
              </a:rPr>
              <a:t>evidencie</a:t>
            </a:r>
            <a:r>
              <a:rPr lang="en-US" sz="2800" baseline="30000" dirty="0" smtClean="0">
                <a:latin typeface="Calibri"/>
                <a:cs typeface="Calibri"/>
              </a:rPr>
              <a:t>, mediante avaliação e interação com a </a:t>
            </a:r>
            <a:r>
              <a:rPr lang="en-US" sz="2400" baseline="30000" dirty="0" smtClean="0"/>
              <a:t>família e a comunidade, a necessidade de </a:t>
            </a:r>
            <a:r>
              <a:rPr lang="en-US" sz="2400" baseline="30000" dirty="0" err="1" smtClean="0"/>
              <a:t>atendimento</a:t>
            </a:r>
            <a:r>
              <a:rPr lang="en-US" sz="2400" baseline="30000" dirty="0" smtClean="0"/>
              <a:t> </a:t>
            </a:r>
            <a:r>
              <a:rPr lang="en-US" sz="2400" baseline="30000" dirty="0" err="1" smtClean="0"/>
              <a:t>educacional</a:t>
            </a:r>
            <a:r>
              <a:rPr lang="en-US" sz="2400" baseline="30000" dirty="0" smtClean="0"/>
              <a:t> </a:t>
            </a:r>
            <a:r>
              <a:rPr lang="en-US" sz="2400" baseline="30000" dirty="0" err="1" smtClean="0"/>
              <a:t>especializado</a:t>
            </a:r>
            <a:r>
              <a:rPr lang="en-US" sz="2400" baseline="30000" dirty="0" smtClean="0"/>
              <a:t>”.</a:t>
            </a:r>
          </a:p>
        </p:txBody>
      </p:sp>
    </p:spTree>
    <p:extLst>
      <p:ext uri="{BB962C8B-B14F-4D97-AF65-F5344CB8AC3E}">
        <p14:creationId xmlns:p14="http://schemas.microsoft.com/office/powerpoint/2010/main" val="20436889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baseline="30000" dirty="0" smtClean="0">
                <a:solidFill>
                  <a:schemeClr val="tx1"/>
                </a:solidFill>
              </a:rPr>
              <a:t/>
            </a:r>
            <a:br>
              <a:rPr lang="en-US" b="1" baseline="30000" dirty="0" smtClean="0">
                <a:solidFill>
                  <a:schemeClr val="tx1"/>
                </a:solidFill>
              </a:rPr>
            </a:br>
            <a:r>
              <a:rPr lang="en-US" b="1" baseline="30000" dirty="0">
                <a:solidFill>
                  <a:schemeClr val="tx1"/>
                </a:solidFill>
              </a:rPr>
              <a:t/>
            </a:r>
            <a:br>
              <a:rPr lang="en-US" b="1" baseline="30000" dirty="0">
                <a:solidFill>
                  <a:schemeClr val="tx1"/>
                </a:solidFill>
              </a:rPr>
            </a:br>
            <a:r>
              <a:rPr lang="en-US" baseline="30000" dirty="0" smtClean="0">
                <a:solidFill>
                  <a:schemeClr val="tx1"/>
                </a:solidFill>
              </a:rPr>
              <a:t>2001 </a:t>
            </a:r>
            <a:r>
              <a:rPr lang="en-US" baseline="30000" dirty="0">
                <a:solidFill>
                  <a:schemeClr val="tx1"/>
                </a:solidFill>
              </a:rPr>
              <a:t>– Resolução CNE/CEB No 2</a:t>
            </a:r>
            <a:br>
              <a:rPr lang="en-US" baseline="30000" dirty="0">
                <a:solidFill>
                  <a:schemeClr val="tx1"/>
                </a:solidFill>
              </a:rPr>
            </a:br>
            <a:endParaRPr lang="en-US" dirty="0"/>
          </a:p>
        </p:txBody>
      </p:sp>
      <p:sp>
        <p:nvSpPr>
          <p:cNvPr id="3" name="Text Placeholder 2"/>
          <p:cNvSpPr>
            <a:spLocks noGrp="1"/>
          </p:cNvSpPr>
          <p:nvPr>
            <p:ph type="body" idx="1"/>
          </p:nvPr>
        </p:nvSpPr>
        <p:spPr/>
        <p:txBody>
          <a:bodyPr/>
          <a:lstStyle/>
          <a:p>
            <a:pPr marL="25400" indent="0">
              <a:buNone/>
            </a:pPr>
            <a:r>
              <a:rPr lang="en-US" baseline="30000" dirty="0"/>
              <a:t>O texto do Conselho Nacional de Educação (CNE) institui Diretrizes Nacionais para a Educação Especial na Educação:</a:t>
            </a:r>
            <a:r>
              <a:rPr lang="en-US" dirty="0"/>
              <a:t> </a:t>
            </a:r>
            <a:r>
              <a:rPr lang="en-US" baseline="30000" dirty="0"/>
              <a:t>“</a:t>
            </a:r>
            <a:r>
              <a:rPr lang="en-US" baseline="30000" dirty="0">
                <a:solidFill>
                  <a:srgbClr val="FF0000"/>
                </a:solidFill>
              </a:rPr>
              <a:t>OS SISTEMAS DE ENSINO DEVEM MATRICULAR TODOS OS ALUNOS, CABENDO ÀS ESCOLAS ORGANIZAR-SE PARA O ATENDIMENTO AOS EDUCANDOS COM NECESSIDADES EDUCACIONAIS ESPECIAIS, </a:t>
            </a:r>
            <a:r>
              <a:rPr lang="en-US" baseline="30000" dirty="0">
                <a:solidFill>
                  <a:schemeClr val="tx1"/>
                </a:solidFill>
              </a:rPr>
              <a:t>assegurando </a:t>
            </a:r>
            <a:r>
              <a:rPr lang="en-US" baseline="30000" dirty="0"/>
              <a:t>as condições </a:t>
            </a:r>
            <a:r>
              <a:rPr lang="en-US" baseline="30000" dirty="0" err="1"/>
              <a:t>necessárias</a:t>
            </a:r>
            <a:r>
              <a:rPr lang="en-US" baseline="30000" dirty="0"/>
              <a:t> para uma educação de qualidade para todos”. </a:t>
            </a:r>
          </a:p>
          <a:p>
            <a:pPr marL="25400" indent="0">
              <a:buNone/>
            </a:pPr>
            <a:r>
              <a:rPr lang="en-US" baseline="30000" dirty="0">
                <a:solidFill>
                  <a:srgbClr val="FF0000"/>
                </a:solidFill>
              </a:rPr>
              <a:t>O</a:t>
            </a:r>
            <a:r>
              <a:rPr lang="en-US" dirty="0">
                <a:solidFill>
                  <a:srgbClr val="FF0000"/>
                </a:solidFill>
              </a:rPr>
              <a:t> </a:t>
            </a:r>
            <a:r>
              <a:rPr lang="en-US" baseline="30000" dirty="0">
                <a:solidFill>
                  <a:srgbClr val="FF0000"/>
                </a:solidFill>
              </a:rPr>
              <a:t>documento </a:t>
            </a:r>
            <a:r>
              <a:rPr lang="en-US" baseline="30000" dirty="0" err="1">
                <a:solidFill>
                  <a:srgbClr val="FF0000"/>
                </a:solidFill>
              </a:rPr>
              <a:t>coloca</a:t>
            </a:r>
            <a:r>
              <a:rPr lang="en-US" baseline="30000" dirty="0">
                <a:solidFill>
                  <a:srgbClr val="FF0000"/>
                </a:solidFill>
              </a:rPr>
              <a:t> como possibilidade a </a:t>
            </a:r>
            <a:r>
              <a:rPr lang="en-US" baseline="30000" dirty="0" err="1">
                <a:solidFill>
                  <a:srgbClr val="FF0000"/>
                </a:solidFill>
              </a:rPr>
              <a:t>substituição</a:t>
            </a:r>
            <a:r>
              <a:rPr lang="en-US" baseline="30000" dirty="0">
                <a:solidFill>
                  <a:srgbClr val="FF0000"/>
                </a:solidFill>
              </a:rPr>
              <a:t> do ensino regular pelo </a:t>
            </a:r>
            <a:r>
              <a:rPr lang="en-US" baseline="30000" dirty="0" err="1">
                <a:solidFill>
                  <a:srgbClr val="FF0000"/>
                </a:solidFill>
              </a:rPr>
              <a:t>atendimento</a:t>
            </a:r>
            <a:r>
              <a:rPr lang="en-US" baseline="30000" dirty="0">
                <a:solidFill>
                  <a:srgbClr val="FF0000"/>
                </a:solidFill>
              </a:rPr>
              <a:t> </a:t>
            </a:r>
            <a:r>
              <a:rPr lang="en-US" baseline="30000" dirty="0" err="1">
                <a:solidFill>
                  <a:srgbClr val="FF0000"/>
                </a:solidFill>
              </a:rPr>
              <a:t>especializado</a:t>
            </a:r>
            <a:r>
              <a:rPr lang="en-US" baseline="30000" dirty="0">
                <a:solidFill>
                  <a:srgbClr val="FF0000"/>
                </a:solidFill>
              </a:rPr>
              <a:t> . </a:t>
            </a:r>
            <a:r>
              <a:rPr lang="en-US" baseline="30000" dirty="0"/>
              <a:t> Considera ainda que o </a:t>
            </a:r>
            <a:r>
              <a:rPr lang="en-US" baseline="30000" dirty="0" err="1"/>
              <a:t>atendimento</a:t>
            </a:r>
            <a:r>
              <a:rPr lang="en-US" baseline="30000" dirty="0"/>
              <a:t> escolar dos alunos com </a:t>
            </a:r>
            <a:r>
              <a:rPr lang="en-US" baseline="30000" dirty="0" err="1"/>
              <a:t>deficiência</a:t>
            </a:r>
            <a:r>
              <a:rPr lang="en-US" baseline="30000" dirty="0"/>
              <a:t> tem início na Educação Infantil, “assegurando- lhes os serviços de educação especial sempre que se </a:t>
            </a:r>
            <a:r>
              <a:rPr lang="en-US" baseline="30000" dirty="0" err="1"/>
              <a:t>evidencie</a:t>
            </a:r>
            <a:r>
              <a:rPr lang="en-US" baseline="30000" dirty="0"/>
              <a:t>, mediante avaliação e interação com a família e a comunidade, a necessidade de </a:t>
            </a:r>
            <a:r>
              <a:rPr lang="en-US" baseline="30000" dirty="0" err="1"/>
              <a:t>atendimento</a:t>
            </a:r>
            <a:r>
              <a:rPr lang="en-US" baseline="30000" dirty="0"/>
              <a:t> </a:t>
            </a:r>
            <a:r>
              <a:rPr lang="en-US" baseline="30000" dirty="0" err="1"/>
              <a:t>educacional</a:t>
            </a:r>
            <a:r>
              <a:rPr lang="en-US" baseline="30000" dirty="0"/>
              <a:t> </a:t>
            </a:r>
            <a:r>
              <a:rPr lang="en-US" baseline="30000" dirty="0" err="1"/>
              <a:t>especializado</a:t>
            </a:r>
            <a:r>
              <a:rPr lang="en-US" baseline="30000" dirty="0"/>
              <a:t>”.</a:t>
            </a:r>
          </a:p>
          <a:p>
            <a:endParaRPr lang="en-US" dirty="0"/>
          </a:p>
        </p:txBody>
      </p:sp>
    </p:spTree>
    <p:extLst>
      <p:ext uri="{BB962C8B-B14F-4D97-AF65-F5344CB8AC3E}">
        <p14:creationId xmlns:p14="http://schemas.microsoft.com/office/powerpoint/2010/main" val="288894255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baseline="30000" dirty="0" smtClean="0">
                <a:solidFill>
                  <a:srgbClr val="FF0000"/>
                </a:solidFill>
              </a:rPr>
              <a:t/>
            </a:r>
            <a:br>
              <a:rPr lang="pt-BR" b="1" baseline="30000" dirty="0" smtClean="0">
                <a:solidFill>
                  <a:srgbClr val="FF0000"/>
                </a:solidFill>
              </a:rPr>
            </a:br>
            <a:r>
              <a:rPr lang="pt-BR" b="1" baseline="30000" dirty="0">
                <a:solidFill>
                  <a:srgbClr val="FF0000"/>
                </a:solidFill>
              </a:rPr>
              <a:t/>
            </a:r>
            <a:br>
              <a:rPr lang="pt-BR" b="1" baseline="30000" dirty="0">
                <a:solidFill>
                  <a:srgbClr val="FF0000"/>
                </a:solidFill>
              </a:rPr>
            </a:br>
            <a:r>
              <a:rPr lang="pt-BR" b="1" baseline="30000" dirty="0" smtClean="0">
                <a:solidFill>
                  <a:schemeClr val="tx1"/>
                </a:solidFill>
              </a:rPr>
              <a:t>2002 </a:t>
            </a:r>
            <a:r>
              <a:rPr lang="pt-BR" b="1" baseline="30000" dirty="0">
                <a:solidFill>
                  <a:schemeClr val="tx1"/>
                </a:solidFill>
              </a:rPr>
              <a:t>– Resolução CNE/CP No1/2002</a:t>
            </a:r>
            <a:br>
              <a:rPr lang="pt-BR" b="1" baseline="30000" dirty="0">
                <a:solidFill>
                  <a:schemeClr val="tx1"/>
                </a:solidFill>
              </a:rPr>
            </a:br>
            <a:endParaRPr lang="en-US" dirty="0">
              <a:solidFill>
                <a:schemeClr val="tx1"/>
              </a:solidFill>
            </a:endParaRPr>
          </a:p>
        </p:txBody>
      </p:sp>
      <p:sp>
        <p:nvSpPr>
          <p:cNvPr id="3" name="Text Placeholder 2"/>
          <p:cNvSpPr>
            <a:spLocks noGrp="1"/>
          </p:cNvSpPr>
          <p:nvPr>
            <p:ph type="body" idx="1"/>
          </p:nvPr>
        </p:nvSpPr>
        <p:spPr/>
        <p:txBody>
          <a:bodyPr/>
          <a:lstStyle/>
          <a:p>
            <a:endParaRPr lang="en-US" b="1" baseline="30000" dirty="0"/>
          </a:p>
          <a:p>
            <a:pPr marL="25400" indent="0">
              <a:buNone/>
            </a:pPr>
            <a:endParaRPr lang="pt-BR" baseline="30000" dirty="0" smtClean="0"/>
          </a:p>
          <a:p>
            <a:pPr marL="25400" indent="0">
              <a:buNone/>
            </a:pPr>
            <a:endParaRPr lang="pt-BR" baseline="30000" dirty="0"/>
          </a:p>
          <a:p>
            <a:pPr marL="25400" indent="0">
              <a:buNone/>
            </a:pPr>
            <a:r>
              <a:rPr lang="pt-BR" baseline="30000" dirty="0" smtClean="0"/>
              <a:t>A </a:t>
            </a:r>
            <a:r>
              <a:rPr lang="pt-BR" baseline="30000" dirty="0"/>
              <a:t>resolução dá “diretrizes curriculares nacionais para a </a:t>
            </a:r>
            <a:r>
              <a:rPr lang="pt-BR" baseline="30000" dirty="0">
                <a:solidFill>
                  <a:srgbClr val="FF0000"/>
                </a:solidFill>
              </a:rPr>
              <a:t>formação de professores </a:t>
            </a:r>
            <a:r>
              <a:rPr lang="pt-BR" baseline="30000" dirty="0"/>
              <a:t>da Educação Básica, em nível superior, curso de licenciatura, de graduação plena”. </a:t>
            </a:r>
            <a:r>
              <a:rPr lang="pt-BR" baseline="30000" dirty="0">
                <a:solidFill>
                  <a:srgbClr val="FF0000"/>
                </a:solidFill>
              </a:rPr>
              <a:t>Sobre a Educação Inclusiva, afirma que a formação deve incluir “conhecimentos sobre crianças, adolescentes, jovens e adultos, aí incluídas as especificidades dos alunos com necessidades educacionais especiais”.</a:t>
            </a:r>
          </a:p>
          <a:p>
            <a:endParaRPr lang="en-US" dirty="0"/>
          </a:p>
        </p:txBody>
      </p:sp>
    </p:spTree>
    <p:extLst>
      <p:ext uri="{BB962C8B-B14F-4D97-AF65-F5344CB8AC3E}">
        <p14:creationId xmlns:p14="http://schemas.microsoft.com/office/powerpoint/2010/main" val="152285634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ctrTitle"/>
          </p:nvPr>
        </p:nvSpPr>
        <p:spPr>
          <a:xfrm>
            <a:off x="914400" y="2516624"/>
            <a:ext cx="7315200" cy="25950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DB713"/>
              </a:buClr>
              <a:buSzPts val="4800"/>
              <a:buFont typeface="Calibri"/>
              <a:buNone/>
            </a:pPr>
            <a:r>
              <a:rPr lang="en-US"/>
              <a:t>Acoplamentos</a:t>
            </a:r>
            <a:endParaRPr/>
          </a:p>
        </p:txBody>
      </p:sp>
      <p:pic>
        <p:nvPicPr>
          <p:cNvPr id="179" name="Google Shape;179;p8" descr="Balé-paralimpico.jpg"/>
          <p:cNvPicPr preferRelativeResize="0"/>
          <p:nvPr/>
        </p:nvPicPr>
        <p:blipFill rotWithShape="1">
          <a:blip r:embed="rId3">
            <a:alphaModFix/>
          </a:blip>
          <a:srcRect t="13698" b="13698"/>
          <a:stretch/>
        </p:blipFill>
        <p:spPr>
          <a:xfrm>
            <a:off x="680273" y="1528640"/>
            <a:ext cx="7549327" cy="4764646"/>
          </a:xfrm>
          <a:prstGeom prst="rect">
            <a:avLst/>
          </a:prstGeom>
          <a:noFill/>
          <a:ln>
            <a:no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513" y="933269"/>
            <a:ext cx="8531977" cy="4996239"/>
          </a:xfrm>
          <a:prstGeom prst="rect">
            <a:avLst/>
          </a:prstGeom>
        </p:spPr>
        <p:txBody>
          <a:bodyPr wrap="square">
            <a:spAutoFit/>
          </a:bodyPr>
          <a:lstStyle/>
          <a:p>
            <a:endParaRPr lang="en-US" sz="1800" b="1" baseline="30000" dirty="0" smtClean="0">
              <a:solidFill>
                <a:srgbClr val="FF0000"/>
              </a:solidFill>
            </a:endParaRPr>
          </a:p>
          <a:p>
            <a:r>
              <a:rPr lang="en-US" sz="1800" dirty="0"/>
              <a:t>2007 – Plano de Desenvolvimento da Educação (PDE) </a:t>
            </a:r>
          </a:p>
          <a:p>
            <a:r>
              <a:rPr lang="en-US" sz="1800" dirty="0"/>
              <a:t>No </a:t>
            </a:r>
            <a:r>
              <a:rPr lang="en-US" sz="1800" dirty="0" err="1"/>
              <a:t>âmbito</a:t>
            </a:r>
            <a:r>
              <a:rPr lang="en-US" sz="1800" dirty="0"/>
              <a:t> da Educação Inclusiva, o PDE trabalha com a </a:t>
            </a:r>
            <a:r>
              <a:rPr lang="en-US" sz="1800" dirty="0" err="1"/>
              <a:t>questão</a:t>
            </a:r>
            <a:r>
              <a:rPr lang="en-US" sz="1800" dirty="0"/>
              <a:t> da infraestrutura das escolas, </a:t>
            </a:r>
            <a:r>
              <a:rPr lang="en-US" sz="1800" dirty="0" err="1"/>
              <a:t>abordando</a:t>
            </a:r>
            <a:r>
              <a:rPr lang="en-US" sz="1800" dirty="0"/>
              <a:t> a </a:t>
            </a:r>
            <a:r>
              <a:rPr lang="en-US" sz="1800" dirty="0" err="1"/>
              <a:t>acessibilidade</a:t>
            </a:r>
            <a:r>
              <a:rPr lang="en-US" sz="1800" dirty="0"/>
              <a:t> das </a:t>
            </a:r>
            <a:r>
              <a:rPr lang="en-US" sz="1800" dirty="0" err="1"/>
              <a:t>edificações</a:t>
            </a:r>
            <a:r>
              <a:rPr lang="en-US" sz="1800" dirty="0"/>
              <a:t> escolares, da </a:t>
            </a:r>
            <a:r>
              <a:rPr lang="en-US" sz="1800" dirty="0" err="1"/>
              <a:t>formação</a:t>
            </a:r>
            <a:r>
              <a:rPr lang="en-US" sz="1800" dirty="0"/>
              <a:t> docente e das </a:t>
            </a:r>
            <a:r>
              <a:rPr lang="en-US" sz="1800" dirty="0" err="1"/>
              <a:t>salas</a:t>
            </a:r>
            <a:r>
              <a:rPr lang="en-US" sz="1800" dirty="0"/>
              <a:t> de recursos </a:t>
            </a:r>
            <a:r>
              <a:rPr lang="en-US" sz="1800" dirty="0" err="1"/>
              <a:t>multifuncionais</a:t>
            </a:r>
            <a:r>
              <a:rPr lang="en-US" sz="1800" dirty="0" smtClean="0"/>
              <a:t>.</a:t>
            </a:r>
          </a:p>
          <a:p>
            <a:endParaRPr lang="en-US" sz="1800" dirty="0"/>
          </a:p>
          <a:p>
            <a:r>
              <a:rPr lang="en-US" sz="1800" dirty="0"/>
              <a:t>2007 – Decreto No 6.094/07 </a:t>
            </a:r>
          </a:p>
          <a:p>
            <a:pPr marL="285750" indent="-285750">
              <a:buFontTx/>
              <a:buChar char="•"/>
            </a:pPr>
            <a:r>
              <a:rPr lang="en-US" sz="1800" dirty="0" smtClean="0"/>
              <a:t>Plano </a:t>
            </a:r>
            <a:r>
              <a:rPr lang="en-US" sz="1800" dirty="0"/>
              <a:t>de </a:t>
            </a:r>
            <a:r>
              <a:rPr lang="en-US" sz="1800" dirty="0" err="1"/>
              <a:t>Metas</a:t>
            </a:r>
            <a:r>
              <a:rPr lang="en-US" sz="1800" dirty="0"/>
              <a:t> Compromisso Todos pela Educação do </a:t>
            </a:r>
            <a:r>
              <a:rPr lang="en-US" sz="1800" dirty="0" smtClean="0"/>
              <a:t>MEC : </a:t>
            </a:r>
            <a:r>
              <a:rPr lang="en-US" sz="1800" dirty="0" err="1" smtClean="0"/>
              <a:t>atendimento</a:t>
            </a:r>
            <a:r>
              <a:rPr lang="en-US" sz="1800" dirty="0" smtClean="0"/>
              <a:t> </a:t>
            </a:r>
            <a:r>
              <a:rPr lang="en-US" sz="1800" dirty="0" err="1"/>
              <a:t>às</a:t>
            </a:r>
            <a:r>
              <a:rPr lang="en-US" sz="1800" dirty="0"/>
              <a:t> necessidades educacionais </a:t>
            </a:r>
            <a:r>
              <a:rPr lang="en-US" sz="1800" dirty="0" err="1"/>
              <a:t>especiais</a:t>
            </a:r>
            <a:r>
              <a:rPr lang="en-US" sz="1800" dirty="0"/>
              <a:t> dos alunos com </a:t>
            </a:r>
            <a:r>
              <a:rPr lang="en-US" sz="1800" dirty="0" err="1"/>
              <a:t>deficiência</a:t>
            </a:r>
            <a:r>
              <a:rPr lang="en-US" sz="1800" dirty="0"/>
              <a:t>, o documento </a:t>
            </a:r>
            <a:r>
              <a:rPr lang="en-US" sz="1800" dirty="0" err="1" smtClean="0"/>
              <a:t>reforça</a:t>
            </a:r>
            <a:r>
              <a:rPr lang="en-US" sz="1800" dirty="0"/>
              <a:t> </a:t>
            </a:r>
            <a:r>
              <a:rPr lang="en-US" sz="1800" dirty="0" err="1" smtClean="0"/>
              <a:t>inclusão</a:t>
            </a:r>
            <a:r>
              <a:rPr lang="en-US" sz="1800" dirty="0" smtClean="0"/>
              <a:t> </a:t>
            </a:r>
            <a:r>
              <a:rPr lang="en-US" sz="1800" dirty="0"/>
              <a:t>deles no sistema </a:t>
            </a:r>
            <a:r>
              <a:rPr lang="en-US" sz="1800" dirty="0" err="1"/>
              <a:t>público</a:t>
            </a:r>
            <a:r>
              <a:rPr lang="en-US" sz="1800" dirty="0"/>
              <a:t> de ensino. </a:t>
            </a:r>
            <a:endParaRPr lang="en-US" sz="4000" b="1" baseline="30000" dirty="0" smtClean="0"/>
          </a:p>
          <a:p>
            <a:endParaRPr lang="en-US" sz="4000" b="1" baseline="30000" dirty="0" smtClean="0">
              <a:solidFill>
                <a:srgbClr val="FF0000"/>
              </a:solidFill>
            </a:endParaRPr>
          </a:p>
          <a:p>
            <a:r>
              <a:rPr lang="en-US" sz="4000" b="1" baseline="30000" dirty="0" smtClean="0">
                <a:solidFill>
                  <a:srgbClr val="FF0000"/>
                </a:solidFill>
              </a:rPr>
              <a:t>2008 </a:t>
            </a:r>
            <a:r>
              <a:rPr lang="en-US" sz="4000" b="1" baseline="30000" dirty="0">
                <a:solidFill>
                  <a:srgbClr val="FF0000"/>
                </a:solidFill>
              </a:rPr>
              <a:t>– Política Nacional de Educação Especial na Perspectiva da Educação Inclusiva</a:t>
            </a:r>
          </a:p>
          <a:p>
            <a:r>
              <a:rPr lang="en-US" sz="2800" baseline="30000" dirty="0">
                <a:solidFill>
                  <a:srgbClr val="FF0000"/>
                </a:solidFill>
              </a:rPr>
              <a:t>Documento que traça o histórico do processo de inclusão escolar no Brasil para </a:t>
            </a:r>
            <a:r>
              <a:rPr lang="en-US" sz="2800" baseline="30000" dirty="0" err="1">
                <a:solidFill>
                  <a:srgbClr val="FF0000"/>
                </a:solidFill>
              </a:rPr>
              <a:t>embasar</a:t>
            </a:r>
            <a:r>
              <a:rPr lang="en-US" sz="2800" baseline="30000" dirty="0">
                <a:solidFill>
                  <a:srgbClr val="FF0000"/>
                </a:solidFill>
              </a:rPr>
              <a:t> “políticas públicas promotoras de uma Educação de qualidade para todos os alunos”.</a:t>
            </a:r>
            <a:endParaRPr lang="en-US" sz="2800" dirty="0">
              <a:solidFill>
                <a:srgbClr val="FF0000"/>
              </a:solidFill>
            </a:endParaRPr>
          </a:p>
        </p:txBody>
      </p:sp>
    </p:spTree>
    <p:extLst>
      <p:ext uri="{BB962C8B-B14F-4D97-AF65-F5344CB8AC3E}">
        <p14:creationId xmlns:p14="http://schemas.microsoft.com/office/powerpoint/2010/main" val="219683577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50096" y="1453452"/>
            <a:ext cx="8229600" cy="4259625"/>
          </a:xfrm>
        </p:spPr>
        <p:txBody>
          <a:bodyPr/>
          <a:lstStyle/>
          <a:p>
            <a:pPr marL="25400" indent="0">
              <a:buNone/>
            </a:pPr>
            <a:r>
              <a:rPr lang="en-US" dirty="0" smtClean="0">
                <a:solidFill>
                  <a:srgbClr val="FF0000"/>
                </a:solidFill>
              </a:rPr>
              <a:t>2011 - Decreto No 7.480-  </a:t>
            </a:r>
            <a:r>
              <a:rPr lang="en-US" sz="1800" dirty="0" smtClean="0"/>
              <a:t>até 2011, os </a:t>
            </a:r>
            <a:r>
              <a:rPr lang="en-US" sz="1800" dirty="0" err="1" smtClean="0"/>
              <a:t>rumos</a:t>
            </a:r>
            <a:r>
              <a:rPr lang="en-US" sz="1800" dirty="0" smtClean="0"/>
              <a:t> da Educação Especial e Inclusiva eram definidos na </a:t>
            </a:r>
            <a:r>
              <a:rPr lang="en-US" sz="1800" dirty="0" err="1" smtClean="0"/>
              <a:t>Secretaria</a:t>
            </a:r>
            <a:r>
              <a:rPr lang="en-US" sz="1800" dirty="0" smtClean="0"/>
              <a:t> de Educação Especial (</a:t>
            </a:r>
            <a:r>
              <a:rPr lang="en-US" sz="1800" dirty="0" err="1" smtClean="0"/>
              <a:t>Seesp</a:t>
            </a:r>
            <a:r>
              <a:rPr lang="en-US" sz="1800" dirty="0" smtClean="0"/>
              <a:t>), do </a:t>
            </a:r>
            <a:r>
              <a:rPr lang="en-US" sz="1800" dirty="0" err="1" smtClean="0"/>
              <a:t>Ministério</a:t>
            </a:r>
            <a:r>
              <a:rPr lang="en-US" sz="1800" dirty="0" smtClean="0"/>
              <a:t> da Educação (MEC).</a:t>
            </a:r>
          </a:p>
          <a:p>
            <a:pPr marL="25400" indent="0">
              <a:buNone/>
            </a:pPr>
            <a:r>
              <a:rPr lang="en-US" sz="2400" dirty="0" smtClean="0"/>
              <a:t> A partir de 2011 a pasta está </a:t>
            </a:r>
            <a:r>
              <a:rPr lang="en-US" sz="2400" dirty="0" err="1" smtClean="0"/>
              <a:t>vinculada</a:t>
            </a:r>
            <a:r>
              <a:rPr lang="en-US" sz="2400" dirty="0" smtClean="0"/>
              <a:t> à </a:t>
            </a:r>
            <a:r>
              <a:rPr lang="en-US" sz="3600" dirty="0" smtClean="0">
                <a:solidFill>
                  <a:srgbClr val="FF0000"/>
                </a:solidFill>
              </a:rPr>
              <a:t>SECRETARIA DE EDUCAÇÃO CONTINUADA, ALFABETIZAÇÃO, DIVERSIDADE E INCLUSÃO </a:t>
            </a:r>
            <a:r>
              <a:rPr lang="en-US" sz="3600" b="1" dirty="0" smtClean="0">
                <a:solidFill>
                  <a:srgbClr val="FF0000"/>
                </a:solidFill>
              </a:rPr>
              <a:t>(SECADI). </a:t>
            </a:r>
          </a:p>
          <a:p>
            <a:endParaRPr lang="en-US" b="1" dirty="0">
              <a:solidFill>
                <a:srgbClr val="FF0000"/>
              </a:solidFill>
            </a:endParaRPr>
          </a:p>
        </p:txBody>
      </p:sp>
    </p:spTree>
    <p:extLst>
      <p:ext uri="{BB962C8B-B14F-4D97-AF65-F5344CB8AC3E}">
        <p14:creationId xmlns:p14="http://schemas.microsoft.com/office/powerpoint/2010/main" val="20381594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0" y="781126"/>
            <a:ext cx="9061800" cy="58412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sz="2800" b="1" dirty="0"/>
          </a:p>
        </p:txBody>
      </p:sp>
      <p:pic>
        <p:nvPicPr>
          <p:cNvPr id="153" name="Google Shape;153;p25"/>
          <p:cNvPicPr preferRelativeResize="0"/>
          <p:nvPr/>
        </p:nvPicPr>
        <p:blipFill>
          <a:blip r:embed="rId3">
            <a:extLst>
              <a:ext uri="{28A0092B-C50C-407E-A947-70E740481C1C}">
                <a14:useLocalDpi xmlns:a14="http://schemas.microsoft.com/office/drawing/2010/main" val="0"/>
              </a:ext>
            </a:extLst>
          </a:blip>
          <a:stretch>
            <a:fillRect/>
          </a:stretch>
        </p:blipFill>
        <p:spPr>
          <a:xfrm>
            <a:off x="887433" y="2478519"/>
            <a:ext cx="7818588" cy="2264325"/>
          </a:xfrm>
          <a:prstGeom prst="rect">
            <a:avLst/>
          </a:prstGeom>
          <a:noFill/>
          <a:ln>
            <a:noFill/>
          </a:ln>
        </p:spPr>
      </p:pic>
    </p:spTree>
    <p:extLst>
      <p:ext uri="{BB962C8B-B14F-4D97-AF65-F5344CB8AC3E}">
        <p14:creationId xmlns:p14="http://schemas.microsoft.com/office/powerpoint/2010/main" val="35883441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32" y="305237"/>
            <a:ext cx="9228058" cy="1143000"/>
          </a:xfrm>
        </p:spPr>
        <p:txBody>
          <a:bodyPr/>
          <a:lstStyle/>
          <a:p>
            <a:r>
              <a:rPr lang="en-US" sz="3200" dirty="0" smtClean="0"/>
              <a:t/>
            </a:r>
            <a:br>
              <a:rPr lang="en-US" sz="3200" dirty="0" smtClean="0"/>
            </a:br>
            <a:r>
              <a:rPr lang="en-US" sz="3200" dirty="0" smtClean="0">
                <a:solidFill>
                  <a:schemeClr val="tx1"/>
                </a:solidFill>
              </a:rPr>
              <a:t>2014 – PLANO NACIONAL DE EDUCAÇÃO (PNE) </a:t>
            </a:r>
            <a:endParaRPr lang="en-US" sz="3200" dirty="0">
              <a:solidFill>
                <a:schemeClr val="tx1"/>
              </a:solidFill>
            </a:endParaRPr>
          </a:p>
        </p:txBody>
      </p:sp>
      <p:sp>
        <p:nvSpPr>
          <p:cNvPr id="3" name="Text Placeholder 2"/>
          <p:cNvSpPr>
            <a:spLocks noGrp="1"/>
          </p:cNvSpPr>
          <p:nvPr>
            <p:ph type="body" idx="1"/>
          </p:nvPr>
        </p:nvSpPr>
        <p:spPr/>
        <p:txBody>
          <a:bodyPr/>
          <a:lstStyle/>
          <a:p>
            <a:pPr marL="25400" indent="0">
              <a:buNone/>
            </a:pPr>
            <a:endParaRPr lang="en-US" sz="2000" dirty="0" smtClean="0"/>
          </a:p>
          <a:p>
            <a:pPr marL="25400" indent="0">
              <a:buNone/>
            </a:pPr>
            <a:r>
              <a:rPr lang="en-US" sz="2000" dirty="0" smtClean="0"/>
              <a:t>A </a:t>
            </a:r>
            <a:r>
              <a:rPr lang="en-US" sz="2000" dirty="0"/>
              <a:t>meta que trata do tema no </a:t>
            </a:r>
            <a:r>
              <a:rPr lang="en-US" sz="2000" dirty="0" err="1"/>
              <a:t>atual</a:t>
            </a:r>
            <a:r>
              <a:rPr lang="en-US" sz="2000" dirty="0"/>
              <a:t> PNE, </a:t>
            </a:r>
            <a:r>
              <a:rPr lang="en-US" sz="2000" dirty="0" smtClean="0"/>
              <a:t>é </a:t>
            </a:r>
            <a:r>
              <a:rPr lang="en-US" sz="2000" dirty="0"/>
              <a:t>a de </a:t>
            </a:r>
            <a:r>
              <a:rPr lang="en-US" sz="2000" dirty="0" err="1"/>
              <a:t>número</a:t>
            </a:r>
            <a:r>
              <a:rPr lang="en-US" sz="2000" dirty="0"/>
              <a:t> </a:t>
            </a:r>
            <a:r>
              <a:rPr lang="en-US" sz="2000" dirty="0" smtClean="0"/>
              <a:t>4</a:t>
            </a:r>
            <a:r>
              <a:rPr lang="en-US" sz="2000" dirty="0"/>
              <a:t> </a:t>
            </a:r>
            <a:r>
              <a:rPr lang="en-US" sz="2000" dirty="0" smtClean="0"/>
              <a:t>: </a:t>
            </a:r>
          </a:p>
          <a:p>
            <a:pPr marL="25400" indent="0">
              <a:buNone/>
            </a:pPr>
            <a:r>
              <a:rPr lang="en-US" sz="2000" dirty="0" smtClean="0">
                <a:solidFill>
                  <a:srgbClr val="FF0000"/>
                </a:solidFill>
              </a:rPr>
              <a:t>“UNIVERSALIZAR, PARA A POPULAÇÃO DE 4 A 17 ANOS COM DEFICIÊNCIA, TRANSTORNOS GLOBAIS DO DESENVOLVIMENTO E ALTAS HABILIDADES OU SUPERDOTAÇÃO, O ACESSO À EDUCAÇÃO BÁSICA E AO ATENDIMENTO EDUCACIONAL ESPECIALIZADO, PREFERENCIALMENTE NA REDE REGULAR DE ENSINO, COM A GARANTIA DE SISTEMA EDUCACIONAL INCLUSIVO, DE SALAS DE RECURSOS MULTIFUNCIONAIS, CLASSES, ESCOLAS OU SERVIÇOS ESPECIALIZADOS, PÚBLICOS OU CONVENIADOS</a:t>
            </a:r>
            <a:r>
              <a:rPr lang="en-US" sz="2000" dirty="0" smtClean="0"/>
              <a:t>”</a:t>
            </a:r>
            <a:r>
              <a:rPr lang="en-US" sz="2000" dirty="0"/>
              <a:t>. </a:t>
            </a:r>
            <a:endParaRPr lang="en-US" sz="2000" dirty="0" smtClean="0"/>
          </a:p>
          <a:p>
            <a:pPr marL="25400" indent="0">
              <a:buNone/>
            </a:pPr>
            <a:r>
              <a:rPr lang="en-US" sz="2000" dirty="0" smtClean="0"/>
              <a:t>O </a:t>
            </a:r>
            <a:r>
              <a:rPr lang="en-US" sz="2000" dirty="0" err="1"/>
              <a:t>entrave</a:t>
            </a:r>
            <a:r>
              <a:rPr lang="en-US" sz="2000" dirty="0"/>
              <a:t> para a </a:t>
            </a:r>
            <a:r>
              <a:rPr lang="en-US" sz="2000" dirty="0" err="1"/>
              <a:t>inclusão</a:t>
            </a:r>
            <a:r>
              <a:rPr lang="en-US" sz="2000" dirty="0"/>
              <a:t> é a palavra “</a:t>
            </a:r>
            <a:r>
              <a:rPr lang="en-US" sz="2000" dirty="0" err="1"/>
              <a:t>preferencialmente</a:t>
            </a:r>
            <a:r>
              <a:rPr lang="en-US" sz="2000" dirty="0"/>
              <a:t>”, </a:t>
            </a:r>
            <a:r>
              <a:rPr lang="en-US" sz="2000" dirty="0" smtClean="0"/>
              <a:t>que</a:t>
            </a:r>
            <a:r>
              <a:rPr lang="en-US" sz="2000" dirty="0"/>
              <a:t> </a:t>
            </a:r>
            <a:r>
              <a:rPr lang="en-US" sz="2000" dirty="0" err="1" smtClean="0"/>
              <a:t>abre</a:t>
            </a:r>
            <a:r>
              <a:rPr lang="en-US" sz="2000" dirty="0" smtClean="0"/>
              <a:t> </a:t>
            </a:r>
            <a:r>
              <a:rPr lang="en-US" sz="2000" dirty="0" err="1"/>
              <a:t>espaço</a:t>
            </a:r>
            <a:r>
              <a:rPr lang="en-US" sz="2000" dirty="0"/>
              <a:t> para que as </a:t>
            </a:r>
            <a:r>
              <a:rPr lang="en-US" sz="2000" dirty="0" err="1"/>
              <a:t>crianças</a:t>
            </a:r>
            <a:r>
              <a:rPr lang="en-US" sz="2000" dirty="0"/>
              <a:t> com </a:t>
            </a:r>
            <a:r>
              <a:rPr lang="en-US" sz="2000" dirty="0" err="1"/>
              <a:t>deficiência</a:t>
            </a:r>
            <a:r>
              <a:rPr lang="en-US" sz="2000" dirty="0"/>
              <a:t> </a:t>
            </a:r>
            <a:r>
              <a:rPr lang="en-US" sz="2000" dirty="0" err="1"/>
              <a:t>permaneçam</a:t>
            </a:r>
            <a:r>
              <a:rPr lang="en-US" sz="2000" dirty="0"/>
              <a:t> </a:t>
            </a:r>
            <a:r>
              <a:rPr lang="en-US" sz="2000" dirty="0" err="1"/>
              <a:t>matriculadas</a:t>
            </a:r>
            <a:r>
              <a:rPr lang="en-US" sz="2000" dirty="0"/>
              <a:t> apenas em escolas </a:t>
            </a:r>
            <a:r>
              <a:rPr lang="en-US" sz="2000" dirty="0" err="1"/>
              <a:t>especiais</a:t>
            </a:r>
            <a:r>
              <a:rPr lang="en-US" sz="2000" dirty="0"/>
              <a:t>. </a:t>
            </a:r>
          </a:p>
          <a:p>
            <a:endParaRPr lang="en-US" dirty="0"/>
          </a:p>
        </p:txBody>
      </p:sp>
    </p:spTree>
    <p:extLst>
      <p:ext uri="{BB962C8B-B14F-4D97-AF65-F5344CB8AC3E}">
        <p14:creationId xmlns:p14="http://schemas.microsoft.com/office/powerpoint/2010/main" val="30464744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0" y="781126"/>
            <a:ext cx="9061800" cy="58412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sz="2800" b="1" dirty="0"/>
          </a:p>
        </p:txBody>
      </p:sp>
      <p:pic>
        <p:nvPicPr>
          <p:cNvPr id="153" name="Google Shape;153;p25"/>
          <p:cNvPicPr preferRelativeResize="0"/>
          <p:nvPr/>
        </p:nvPicPr>
        <p:blipFill>
          <a:blip r:embed="rId3">
            <a:extLst>
              <a:ext uri="{28A0092B-C50C-407E-A947-70E740481C1C}">
                <a14:useLocalDpi xmlns:a14="http://schemas.microsoft.com/office/drawing/2010/main" val="0"/>
              </a:ext>
            </a:extLst>
          </a:blip>
          <a:stretch>
            <a:fillRect/>
          </a:stretch>
        </p:blipFill>
        <p:spPr>
          <a:xfrm>
            <a:off x="1315849" y="1040366"/>
            <a:ext cx="7114762" cy="5611259"/>
          </a:xfrm>
          <a:prstGeom prst="rect">
            <a:avLst/>
          </a:prstGeom>
          <a:noFill/>
          <a:ln>
            <a:noFill/>
          </a:ln>
        </p:spPr>
      </p:pic>
    </p:spTree>
    <p:extLst>
      <p:ext uri="{BB962C8B-B14F-4D97-AF65-F5344CB8AC3E}">
        <p14:creationId xmlns:p14="http://schemas.microsoft.com/office/powerpoint/2010/main" val="910660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p:nvPr/>
        </p:nvSpPr>
        <p:spPr>
          <a:xfrm>
            <a:off x="810931" y="1178061"/>
            <a:ext cx="7543178" cy="4222662"/>
          </a:xfrm>
          <a:prstGeom prst="rect">
            <a:avLst/>
          </a:prstGeom>
          <a:noFill/>
          <a:ln>
            <a:noFill/>
          </a:ln>
        </p:spPr>
        <p:txBody>
          <a:bodyPr spcFirstLastPara="1" wrap="square" lIns="91425" tIns="91425" rIns="91425" bIns="91425" anchor="ctr" anchorCtr="0">
            <a:noAutofit/>
          </a:bodyPr>
          <a:lstStyle/>
          <a:p>
            <a:pPr marL="0" lvl="0" indent="0" algn="just" rtl="0">
              <a:lnSpc>
                <a:spcPct val="98181"/>
              </a:lnSpc>
              <a:spcBef>
                <a:spcPts val="1000"/>
              </a:spcBef>
              <a:spcAft>
                <a:spcPts val="0"/>
              </a:spcAft>
              <a:buNone/>
            </a:pPr>
            <a:r>
              <a:rPr lang="pt-BR" sz="2800" i="1" dirty="0">
                <a:solidFill>
                  <a:srgbClr val="FF0000"/>
                </a:solidFill>
                <a:latin typeface="Calibri"/>
                <a:ea typeface="Calibri"/>
                <a:cs typeface="Calibri"/>
                <a:sym typeface="Calibri"/>
              </a:rPr>
              <a:t> </a:t>
            </a:r>
            <a:r>
              <a:rPr lang="pt-BR" sz="2800" dirty="0">
                <a:solidFill>
                  <a:srgbClr val="FF0000"/>
                </a:solidFill>
                <a:latin typeface="Calibri"/>
                <a:ea typeface="Calibri"/>
                <a:cs typeface="Calibri"/>
                <a:sym typeface="Calibri"/>
              </a:rPr>
              <a:t> 	Base Nacional Comum Curricular ( BNCC) </a:t>
            </a:r>
            <a:endParaRPr sz="2800" dirty="0">
              <a:solidFill>
                <a:srgbClr val="FF0000"/>
              </a:solidFill>
              <a:latin typeface="Calibri"/>
              <a:ea typeface="Calibri"/>
              <a:cs typeface="Calibri"/>
              <a:sym typeface="Calibri"/>
            </a:endParaRPr>
          </a:p>
          <a:p>
            <a:pPr marL="1371600" lvl="0" indent="457200" algn="just" rtl="0">
              <a:lnSpc>
                <a:spcPct val="98181"/>
              </a:lnSpc>
              <a:spcBef>
                <a:spcPts val="1000"/>
              </a:spcBef>
              <a:spcAft>
                <a:spcPts val="0"/>
              </a:spcAft>
              <a:buNone/>
            </a:pPr>
            <a:endParaRPr sz="2800" i="1" dirty="0">
              <a:solidFill>
                <a:srgbClr val="FF0000"/>
              </a:solidFill>
              <a:latin typeface="Calibri"/>
              <a:ea typeface="Calibri"/>
              <a:cs typeface="Calibri"/>
              <a:sym typeface="Calibri"/>
            </a:endParaRPr>
          </a:p>
          <a:p>
            <a:pPr marL="0" lvl="0" indent="0" algn="just" rtl="0">
              <a:lnSpc>
                <a:spcPct val="98181"/>
              </a:lnSpc>
              <a:spcBef>
                <a:spcPts val="1000"/>
              </a:spcBef>
              <a:spcAft>
                <a:spcPts val="0"/>
              </a:spcAft>
              <a:buNone/>
            </a:pPr>
            <a:r>
              <a:rPr lang="pt-BR" sz="2800" i="1" dirty="0">
                <a:solidFill>
                  <a:schemeClr val="dk1"/>
                </a:solidFill>
                <a:latin typeface="Calibri"/>
                <a:ea typeface="Calibri"/>
                <a:cs typeface="Calibri"/>
                <a:sym typeface="Calibri"/>
              </a:rPr>
              <a:t>"</a:t>
            </a:r>
            <a:r>
              <a:rPr lang="pt-BR" sz="2400" i="1" dirty="0">
                <a:solidFill>
                  <a:schemeClr val="dk1"/>
                </a:solidFill>
                <a:latin typeface="Calibri"/>
                <a:ea typeface="Calibri"/>
                <a:cs typeface="Calibri"/>
                <a:sym typeface="Calibri"/>
              </a:rPr>
              <a:t>A BNCC e os currículos se identificam na comunhão de princípios e valores que, como já </a:t>
            </a:r>
            <a:r>
              <a:rPr lang="pt-BR" sz="2400" i="1" dirty="0" smtClean="0">
                <a:solidFill>
                  <a:schemeClr val="dk1"/>
                </a:solidFill>
                <a:latin typeface="Calibri"/>
                <a:ea typeface="Calibri"/>
                <a:cs typeface="Calibri"/>
                <a:sym typeface="Calibri"/>
              </a:rPr>
              <a:t>mencionado, orientam </a:t>
            </a:r>
            <a:r>
              <a:rPr lang="pt-BR" sz="2400" i="1" dirty="0">
                <a:solidFill>
                  <a:schemeClr val="dk1"/>
                </a:solidFill>
                <a:latin typeface="Calibri"/>
                <a:ea typeface="Calibri"/>
                <a:cs typeface="Calibri"/>
                <a:sym typeface="Calibri"/>
              </a:rPr>
              <a:t>a LDB e as DCN. Dessa </a:t>
            </a:r>
            <a:r>
              <a:rPr lang="pt-BR" sz="2400" i="1" dirty="0" smtClean="0">
                <a:solidFill>
                  <a:schemeClr val="dk1"/>
                </a:solidFill>
                <a:latin typeface="Calibri"/>
                <a:ea typeface="Calibri"/>
                <a:cs typeface="Calibri"/>
                <a:sym typeface="Calibri"/>
              </a:rPr>
              <a:t>maneira, reconhecem </a:t>
            </a:r>
            <a:r>
              <a:rPr lang="pt-BR" sz="2400" i="1" dirty="0">
                <a:solidFill>
                  <a:schemeClr val="dk1"/>
                </a:solidFill>
                <a:latin typeface="Calibri"/>
                <a:ea typeface="Calibri"/>
                <a:cs typeface="Calibri"/>
                <a:sym typeface="Calibri"/>
              </a:rPr>
              <a:t>que a educação tem um compromisso com a formação e o desenvolvimento humano global, em suas dimensões intelectual, física, afetiva, social, ética, moral e simbólica.” </a:t>
            </a:r>
            <a:endParaRPr sz="2400" i="1" dirty="0">
              <a:solidFill>
                <a:schemeClr val="dk1"/>
              </a:solidFill>
              <a:latin typeface="Calibri"/>
              <a:ea typeface="Calibri"/>
              <a:cs typeface="Calibri"/>
              <a:sym typeface="Calibri"/>
            </a:endParaRPr>
          </a:p>
          <a:p>
            <a:pPr marL="5029200" lvl="0" indent="457200" rtl="0">
              <a:spcBef>
                <a:spcPts val="0"/>
              </a:spcBef>
              <a:spcAft>
                <a:spcPts val="0"/>
              </a:spcAft>
              <a:buNone/>
            </a:pPr>
            <a:r>
              <a:rPr lang="pt-BR" sz="1800" dirty="0" err="1">
                <a:solidFill>
                  <a:schemeClr val="dk1"/>
                </a:solidFill>
                <a:latin typeface="Calibri"/>
                <a:ea typeface="Calibri"/>
                <a:cs typeface="Calibri"/>
                <a:sym typeface="Calibri"/>
              </a:rPr>
              <a:t>BNCC,pág</a:t>
            </a:r>
            <a:r>
              <a:rPr lang="pt-BR" sz="1800" dirty="0">
                <a:solidFill>
                  <a:schemeClr val="dk1"/>
                </a:solidFill>
                <a:latin typeface="Calibri"/>
                <a:ea typeface="Calibri"/>
                <a:cs typeface="Calibri"/>
                <a:sym typeface="Calibri"/>
              </a:rPr>
              <a:t> 16 </a:t>
            </a:r>
            <a:endParaRPr sz="1800"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50820" y="2096031"/>
            <a:ext cx="8135980" cy="4030132"/>
          </a:xfrm>
        </p:spPr>
        <p:txBody>
          <a:bodyPr/>
          <a:lstStyle/>
          <a:p>
            <a:pPr marL="25400" indent="0">
              <a:buNone/>
            </a:pPr>
            <a:r>
              <a:rPr lang="en-US" dirty="0" smtClean="0"/>
              <a:t>2012 – Lei no 12.764 </a:t>
            </a:r>
          </a:p>
          <a:p>
            <a:pPr marL="25400" indent="0">
              <a:buNone/>
            </a:pPr>
            <a:r>
              <a:rPr lang="en-US" dirty="0" smtClean="0"/>
              <a:t>A lei institui a Política Nacional de </a:t>
            </a:r>
            <a:r>
              <a:rPr lang="en-US" dirty="0" err="1" smtClean="0"/>
              <a:t>Proteção</a:t>
            </a:r>
            <a:r>
              <a:rPr lang="en-US" dirty="0" smtClean="0"/>
              <a:t> dos Direitos da Pessoa com </a:t>
            </a:r>
            <a:r>
              <a:rPr lang="en-US" dirty="0" err="1" smtClean="0"/>
              <a:t>Transtorno</a:t>
            </a:r>
            <a:r>
              <a:rPr lang="en-US" dirty="0" smtClean="0"/>
              <a:t> do </a:t>
            </a:r>
            <a:r>
              <a:rPr lang="en-US" dirty="0" err="1" smtClean="0"/>
              <a:t>Espectro</a:t>
            </a:r>
            <a:r>
              <a:rPr lang="en-US" dirty="0" smtClean="0"/>
              <a:t> </a:t>
            </a:r>
            <a:r>
              <a:rPr lang="en-US" dirty="0" err="1" smtClean="0"/>
              <a:t>Autista</a:t>
            </a:r>
            <a:r>
              <a:rPr lang="en-US" dirty="0" smtClean="0"/>
              <a:t>. </a:t>
            </a:r>
          </a:p>
          <a:p>
            <a:endParaRPr lang="en-US" dirty="0"/>
          </a:p>
        </p:txBody>
      </p:sp>
    </p:spTree>
    <p:extLst>
      <p:ext uri="{BB962C8B-B14F-4D97-AF65-F5344CB8AC3E}">
        <p14:creationId xmlns:p14="http://schemas.microsoft.com/office/powerpoint/2010/main" val="551196862"/>
      </p:ext>
    </p:extLst>
  </p:cSld>
  <p:clrMapOvr>
    <a:masterClrMapping/>
  </p:clrMapOvr>
  <p:transition xmlns:p14="http://schemas.microsoft.com/office/powerpoint/2010/mai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ctrTitle"/>
          </p:nvPr>
        </p:nvSpPr>
        <p:spPr>
          <a:xfrm>
            <a:off x="473400" y="858625"/>
            <a:ext cx="7299000" cy="606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pt-BR" sz="2800" b="1" dirty="0" smtClean="0">
                <a:solidFill>
                  <a:srgbClr val="FF0000"/>
                </a:solidFill>
              </a:rPr>
              <a:t>POR UMA ÉTICA PÓS TRIBAL </a:t>
            </a:r>
            <a:endParaRPr lang="pt-BR" sz="2800" b="1" dirty="0">
              <a:solidFill>
                <a:srgbClr val="FF0000"/>
              </a:solidFill>
            </a:endParaRPr>
          </a:p>
        </p:txBody>
      </p:sp>
      <p:sp>
        <p:nvSpPr>
          <p:cNvPr id="228" name="Google Shape;228;p38"/>
          <p:cNvSpPr txBox="1">
            <a:spLocks noGrp="1"/>
          </p:cNvSpPr>
          <p:nvPr>
            <p:ph type="subTitle" idx="1"/>
          </p:nvPr>
        </p:nvSpPr>
        <p:spPr>
          <a:xfrm>
            <a:off x="473400" y="1819150"/>
            <a:ext cx="7717500" cy="4608300"/>
          </a:xfrm>
          <a:prstGeom prst="rect">
            <a:avLst/>
          </a:prstGeom>
        </p:spPr>
        <p:txBody>
          <a:bodyPr spcFirstLastPara="1" wrap="square" lIns="91425" tIns="45700" rIns="91425" bIns="45700" anchor="t" anchorCtr="0">
            <a:noAutofit/>
          </a:bodyPr>
          <a:lstStyle/>
          <a:p>
            <a:pPr lvl="0" algn="l" rtl="0">
              <a:lnSpc>
                <a:spcPct val="115000"/>
              </a:lnSpc>
              <a:spcBef>
                <a:spcPts val="600"/>
              </a:spcBef>
              <a:spcAft>
                <a:spcPts val="0"/>
              </a:spcAft>
            </a:pPr>
            <a:endParaRPr lang="pt-BR" sz="2800" dirty="0" smtClean="0">
              <a:solidFill>
                <a:schemeClr val="dk1"/>
              </a:solidFill>
            </a:endParaRPr>
          </a:p>
          <a:p>
            <a:pPr lvl="0" algn="l" rtl="0">
              <a:lnSpc>
                <a:spcPct val="115000"/>
              </a:lnSpc>
              <a:spcBef>
                <a:spcPts val="600"/>
              </a:spcBef>
              <a:spcAft>
                <a:spcPts val="0"/>
              </a:spcAft>
            </a:pPr>
            <a:r>
              <a:rPr lang="pt-BR" sz="2800" i="1" dirty="0" smtClean="0">
                <a:solidFill>
                  <a:schemeClr val="dk1"/>
                </a:solidFill>
              </a:rPr>
              <a:t>A </a:t>
            </a:r>
            <a:r>
              <a:rPr lang="pt-BR" sz="2800" i="1" dirty="0">
                <a:solidFill>
                  <a:schemeClr val="dk1"/>
                </a:solidFill>
              </a:rPr>
              <a:t>moralidade é um sistema que permite às pessoas formar um grupo e se relacionar entre si: o “nós</a:t>
            </a:r>
            <a:r>
              <a:rPr lang="pt-BR" sz="2800" i="1" dirty="0" smtClean="0">
                <a:solidFill>
                  <a:schemeClr val="dk1"/>
                </a:solidFill>
              </a:rPr>
              <a:t>”. </a:t>
            </a:r>
          </a:p>
          <a:p>
            <a:pPr lvl="0" algn="l" rtl="0">
              <a:lnSpc>
                <a:spcPct val="115000"/>
              </a:lnSpc>
              <a:spcBef>
                <a:spcPts val="600"/>
              </a:spcBef>
              <a:spcAft>
                <a:spcPts val="0"/>
              </a:spcAft>
            </a:pPr>
            <a:endParaRPr sz="2800" i="1" dirty="0">
              <a:solidFill>
                <a:schemeClr val="dk1"/>
              </a:solidFill>
            </a:endParaRPr>
          </a:p>
          <a:p>
            <a:pPr algn="l">
              <a:lnSpc>
                <a:spcPct val="115000"/>
              </a:lnSpc>
              <a:spcBef>
                <a:spcPts val="600"/>
              </a:spcBef>
              <a:buClr>
                <a:schemeClr val="dk1"/>
              </a:buClr>
              <a:buSzPts val="1100"/>
            </a:pPr>
            <a:r>
              <a:rPr lang="pt-BR" sz="2800" i="1" dirty="0" smtClean="0">
                <a:solidFill>
                  <a:schemeClr val="dk1"/>
                </a:solidFill>
              </a:rPr>
              <a:t>Nosso </a:t>
            </a:r>
            <a:r>
              <a:rPr lang="pt-BR" sz="2800" i="1" dirty="0">
                <a:solidFill>
                  <a:schemeClr val="dk1"/>
                </a:solidFill>
              </a:rPr>
              <a:t>desafio é desenvolver um sistema que viabilize o convívio entre grupos diferentes : “nós e eles “ </a:t>
            </a:r>
            <a:r>
              <a:rPr lang="pt-BR" sz="2800" dirty="0" smtClean="0">
                <a:solidFill>
                  <a:schemeClr val="dk1"/>
                </a:solidFill>
              </a:rPr>
              <a:t>!                                   </a:t>
            </a:r>
          </a:p>
          <a:p>
            <a:pPr algn="l">
              <a:lnSpc>
                <a:spcPct val="115000"/>
              </a:lnSpc>
              <a:spcBef>
                <a:spcPts val="600"/>
              </a:spcBef>
              <a:buClr>
                <a:schemeClr val="dk1"/>
              </a:buClr>
              <a:buSzPts val="1100"/>
            </a:pPr>
            <a:r>
              <a:rPr lang="pt-BR" sz="2800" dirty="0">
                <a:solidFill>
                  <a:schemeClr val="dk1"/>
                </a:solidFill>
              </a:rPr>
              <a:t>	</a:t>
            </a:r>
            <a:r>
              <a:rPr lang="pt-BR" sz="2800" dirty="0" smtClean="0">
                <a:solidFill>
                  <a:schemeClr val="dk1"/>
                </a:solidFill>
              </a:rPr>
              <a:t>				Joshua Greene</a:t>
            </a:r>
            <a:endParaRPr sz="2800" dirty="0">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LEGISLAÇÃO SOBRE INCLUSÃO NO ÂMBITO MUNICIPAL </a:t>
            </a:r>
            <a:endParaRPr lang="en-US" b="1" dirty="0"/>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327629893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0" y="781126"/>
            <a:ext cx="9061800" cy="58412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sz="2800" b="1" dirty="0"/>
          </a:p>
        </p:txBody>
      </p:sp>
      <p:pic>
        <p:nvPicPr>
          <p:cNvPr id="153" name="Google Shape;153;p25"/>
          <p:cNvPicPr preferRelativeResize="0"/>
          <p:nvPr/>
        </p:nvPicPr>
        <p:blipFill>
          <a:blip r:embed="rId3">
            <a:extLst>
              <a:ext uri="{28A0092B-C50C-407E-A947-70E740481C1C}">
                <a14:useLocalDpi xmlns:a14="http://schemas.microsoft.com/office/drawing/2010/main" val="0"/>
              </a:ext>
            </a:extLst>
          </a:blip>
          <a:stretch>
            <a:fillRect/>
          </a:stretch>
        </p:blipFill>
        <p:spPr>
          <a:xfrm>
            <a:off x="1101969" y="1666875"/>
            <a:ext cx="7051186" cy="4984750"/>
          </a:xfrm>
          <a:prstGeom prst="rect">
            <a:avLst/>
          </a:prstGeom>
          <a:noFill/>
          <a:ln>
            <a:noFill/>
          </a:ln>
        </p:spPr>
      </p:pic>
    </p:spTree>
    <p:extLst>
      <p:ext uri="{BB962C8B-B14F-4D97-AF65-F5344CB8AC3E}">
        <p14:creationId xmlns:p14="http://schemas.microsoft.com/office/powerpoint/2010/main" val="6113318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0" y="836712"/>
            <a:ext cx="9144000" cy="5616624"/>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700"/>
              </a:spcBef>
              <a:spcAft>
                <a:spcPts val="0"/>
              </a:spcAft>
              <a:buClr>
                <a:schemeClr val="dk1"/>
              </a:buClr>
              <a:buSzPts val="1100"/>
              <a:buFont typeface="Arial"/>
              <a:buNone/>
            </a:pPr>
            <a:endParaRPr sz="2800" dirty="0">
              <a:solidFill>
                <a:srgbClr val="000000"/>
              </a:solidFill>
              <a:latin typeface="Arial"/>
              <a:ea typeface="Arial"/>
              <a:cs typeface="Arial"/>
              <a:sym typeface="Arial"/>
            </a:endParaRPr>
          </a:p>
          <a:p>
            <a:pPr marL="0" lvl="0" indent="0" rtl="0">
              <a:lnSpc>
                <a:spcPct val="115000"/>
              </a:lnSpc>
              <a:spcBef>
                <a:spcPts val="700"/>
              </a:spcBef>
              <a:spcAft>
                <a:spcPts val="0"/>
              </a:spcAft>
              <a:buClr>
                <a:schemeClr val="dk1"/>
              </a:buClr>
              <a:buSzPts val="1100"/>
              <a:buFont typeface="Arial"/>
              <a:buNone/>
            </a:pPr>
            <a:r>
              <a:rPr lang="pt-BR" sz="4000" dirty="0" smtClean="0">
                <a:solidFill>
                  <a:srgbClr val="000000"/>
                </a:solidFill>
                <a:latin typeface="Arial"/>
                <a:ea typeface="Arial"/>
                <a:cs typeface="Arial"/>
                <a:sym typeface="Arial"/>
              </a:rPr>
              <a:t>	</a:t>
            </a:r>
            <a:r>
              <a:rPr lang="pt-BR" sz="3600" dirty="0" smtClean="0">
                <a:solidFill>
                  <a:srgbClr val="000000"/>
                </a:solidFill>
                <a:ea typeface="Arial"/>
                <a:sym typeface="Arial"/>
              </a:rPr>
              <a:t>Diversidade </a:t>
            </a:r>
            <a:r>
              <a:rPr lang="pt-BR" sz="3600" dirty="0">
                <a:solidFill>
                  <a:srgbClr val="000000"/>
                </a:solidFill>
                <a:ea typeface="Arial"/>
                <a:sym typeface="Arial"/>
              </a:rPr>
              <a:t>como  diferença!</a:t>
            </a:r>
            <a:endParaRPr sz="3600" dirty="0">
              <a:solidFill>
                <a:srgbClr val="000000"/>
              </a:solidFill>
              <a:ea typeface="Arial"/>
              <a:sym typeface="Arial"/>
            </a:endParaRPr>
          </a:p>
          <a:p>
            <a:pPr marL="0" lvl="0" indent="0" rtl="0">
              <a:lnSpc>
                <a:spcPct val="115000"/>
              </a:lnSpc>
              <a:spcBef>
                <a:spcPts val="700"/>
              </a:spcBef>
              <a:spcAft>
                <a:spcPts val="0"/>
              </a:spcAft>
              <a:buClr>
                <a:schemeClr val="dk1"/>
              </a:buClr>
              <a:buSzPts val="1100"/>
              <a:buFont typeface="Arial"/>
              <a:buNone/>
            </a:pPr>
            <a:endParaRPr sz="4000" dirty="0">
              <a:solidFill>
                <a:srgbClr val="000000"/>
              </a:solidFill>
              <a:latin typeface="Arial"/>
              <a:ea typeface="Arial"/>
              <a:cs typeface="Arial"/>
              <a:sym typeface="Arial"/>
            </a:endParaRPr>
          </a:p>
          <a:p>
            <a:pPr marL="903288" lvl="0" indent="0" rtl="0">
              <a:lnSpc>
                <a:spcPct val="115000"/>
              </a:lnSpc>
              <a:spcBef>
                <a:spcPts val="700"/>
              </a:spcBef>
              <a:spcAft>
                <a:spcPts val="0"/>
              </a:spcAft>
              <a:buClr>
                <a:schemeClr val="dk1"/>
              </a:buClr>
              <a:buSzPts val="1100"/>
              <a:buFont typeface="Arial"/>
              <a:buNone/>
            </a:pPr>
            <a:r>
              <a:rPr lang="pt-BR" sz="2400" dirty="0">
                <a:solidFill>
                  <a:srgbClr val="000000"/>
                </a:solidFill>
                <a:latin typeface="Cambria"/>
                <a:ea typeface="Cambria"/>
                <a:cs typeface="Cambria"/>
                <a:sym typeface="Cambria"/>
              </a:rPr>
              <a:t>"</a:t>
            </a:r>
            <a:r>
              <a:rPr lang="pt-BR" sz="2400" i="1" dirty="0">
                <a:solidFill>
                  <a:srgbClr val="000000"/>
                </a:solidFill>
                <a:latin typeface="Cambria"/>
                <a:ea typeface="Cambria"/>
                <a:cs typeface="Cambria"/>
                <a:sym typeface="Cambria"/>
              </a:rPr>
              <a:t>E</a:t>
            </a:r>
            <a:r>
              <a:rPr lang="pt-BR" sz="2400" i="1" dirty="0">
                <a:solidFill>
                  <a:srgbClr val="000000"/>
                </a:solidFill>
                <a:ea typeface="Cambria"/>
                <a:sym typeface="Cambria"/>
              </a:rPr>
              <a:t>ducar significa introduzir a cunha da diferença em um mundo que sem ela se limitaria a reproduzir o igual e o idêntico, um mundo parado, um mundo morto“ </a:t>
            </a:r>
            <a:r>
              <a:rPr lang="pt-BR" sz="2400" i="1" dirty="0" smtClean="0">
                <a:solidFill>
                  <a:srgbClr val="000000"/>
                </a:solidFill>
                <a:ea typeface="Cambria"/>
                <a:sym typeface="Cambria"/>
              </a:rPr>
              <a:t>.</a:t>
            </a:r>
            <a:r>
              <a:rPr lang="pt-BR" sz="2400" i="1" dirty="0">
                <a:solidFill>
                  <a:srgbClr val="000000"/>
                </a:solidFill>
                <a:ea typeface="Cambria"/>
                <a:sym typeface="Cambria"/>
              </a:rPr>
              <a:t> </a:t>
            </a:r>
            <a:r>
              <a:rPr lang="pt-BR" sz="2400" i="1" dirty="0" smtClean="0">
                <a:solidFill>
                  <a:srgbClr val="000000"/>
                </a:solidFill>
                <a:ea typeface="Cambria"/>
                <a:sym typeface="Cambria"/>
              </a:rPr>
              <a:t>     </a:t>
            </a:r>
            <a:endParaRPr lang="pt-BR" sz="2400" i="1" dirty="0">
              <a:solidFill>
                <a:srgbClr val="000000"/>
              </a:solidFill>
              <a:ea typeface="Cambria"/>
              <a:sym typeface="Cambria"/>
            </a:endParaRPr>
          </a:p>
          <a:p>
            <a:pPr marL="0" lvl="0" indent="0" rtl="0">
              <a:lnSpc>
                <a:spcPct val="115000"/>
              </a:lnSpc>
              <a:spcBef>
                <a:spcPts val="700"/>
              </a:spcBef>
              <a:spcAft>
                <a:spcPts val="0"/>
              </a:spcAft>
              <a:buClr>
                <a:schemeClr val="dk1"/>
              </a:buClr>
              <a:buSzPts val="1100"/>
              <a:buFont typeface="Arial"/>
              <a:buNone/>
            </a:pPr>
            <a:endParaRPr lang="pt-BR" sz="2400" i="1" dirty="0" smtClean="0">
              <a:solidFill>
                <a:srgbClr val="000000"/>
              </a:solidFill>
              <a:latin typeface="Cambria"/>
              <a:ea typeface="Cambria"/>
              <a:cs typeface="Cambria"/>
              <a:sym typeface="Cambria"/>
            </a:endParaRPr>
          </a:p>
          <a:p>
            <a:pPr marL="0" lvl="0" indent="0" rtl="0">
              <a:lnSpc>
                <a:spcPct val="115000"/>
              </a:lnSpc>
              <a:spcBef>
                <a:spcPts val="700"/>
              </a:spcBef>
              <a:spcAft>
                <a:spcPts val="0"/>
              </a:spcAft>
              <a:buClr>
                <a:schemeClr val="dk1"/>
              </a:buClr>
              <a:buSzPts val="1100"/>
              <a:buFont typeface="Arial"/>
              <a:buNone/>
            </a:pPr>
            <a:r>
              <a:rPr lang="pt-BR" sz="2400" i="1" dirty="0">
                <a:solidFill>
                  <a:srgbClr val="000000"/>
                </a:solidFill>
                <a:latin typeface="Cambria"/>
                <a:ea typeface="Cambria"/>
                <a:cs typeface="Cambria"/>
                <a:sym typeface="Cambria"/>
              </a:rPr>
              <a:t>	</a:t>
            </a:r>
            <a:r>
              <a:rPr lang="pt-BR" sz="2400" i="1" dirty="0" smtClean="0">
                <a:solidFill>
                  <a:srgbClr val="000000"/>
                </a:solidFill>
                <a:latin typeface="Cambria"/>
                <a:ea typeface="Cambria"/>
                <a:cs typeface="Cambria"/>
                <a:sym typeface="Cambria"/>
              </a:rPr>
              <a:t>					</a:t>
            </a:r>
            <a:r>
              <a:rPr lang="pt-BR" sz="2000" dirty="0" smtClean="0">
                <a:solidFill>
                  <a:srgbClr val="000000"/>
                </a:solidFill>
                <a:ea typeface="Cambria"/>
                <a:sym typeface="Cambria"/>
              </a:rPr>
              <a:t>Tomaz </a:t>
            </a:r>
            <a:r>
              <a:rPr lang="pt-BR" sz="2000" dirty="0">
                <a:solidFill>
                  <a:srgbClr val="000000"/>
                </a:solidFill>
                <a:ea typeface="Cambria"/>
                <a:sym typeface="Cambria"/>
              </a:rPr>
              <a:t>Tadeu da Silva</a:t>
            </a:r>
            <a:endParaRPr sz="2000" dirty="0">
              <a:solidFill>
                <a:srgbClr val="000000"/>
              </a:solidFill>
              <a:ea typeface="Cambria"/>
              <a:sym typeface="Cambria"/>
            </a:endParaRPr>
          </a:p>
          <a:p>
            <a:pPr marL="0" marR="0" lvl="0" indent="0" algn="l" rtl="0">
              <a:spcBef>
                <a:spcPts val="0"/>
              </a:spcBef>
              <a:spcAft>
                <a:spcPts val="0"/>
              </a:spcAft>
              <a:buClr>
                <a:schemeClr val="dk1"/>
              </a:buClr>
              <a:buSzPts val="3200"/>
              <a:buFont typeface="Arial"/>
              <a:buNone/>
            </a:pPr>
            <a:endParaRPr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5849"/>
            <a:ext cx="7772400" cy="2024602"/>
          </a:xfrm>
        </p:spPr>
        <p:txBody>
          <a:bodyPr/>
          <a:lstStyle/>
          <a:p>
            <a:r>
              <a:rPr lang="pt-BR" b="1" dirty="0" smtClean="0">
                <a:solidFill>
                  <a:srgbClr val="FF0000"/>
                </a:solidFill>
              </a:rPr>
              <a:t>EDS - Educação </a:t>
            </a:r>
            <a:r>
              <a:rPr lang="pt-BR" b="1" dirty="0">
                <a:solidFill>
                  <a:srgbClr val="FF0000"/>
                </a:solidFill>
              </a:rPr>
              <a:t>para os objetivos de desenvolvimento sustentável</a:t>
            </a:r>
            <a:r>
              <a:rPr lang="pt-BR" b="1" dirty="0"/>
              <a:t>: Objetivos de aprendizagem</a:t>
            </a:r>
            <a:r>
              <a:rPr lang="en-US" dirty="0"/>
              <a:t/>
            </a:r>
            <a:br>
              <a:rPr lang="en-US" dirty="0"/>
            </a:br>
            <a:r>
              <a:rPr lang="pt-BR" dirty="0"/>
              <a:t>UNESCO, 2017</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3985426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Vídeo</a:t>
            </a:r>
            <a:r>
              <a:rPr lang="en-US" dirty="0" smtClean="0"/>
              <a:t> </a:t>
            </a:r>
            <a:r>
              <a:rPr lang="en-US" dirty="0" err="1" smtClean="0"/>
              <a:t>Guia</a:t>
            </a:r>
            <a:r>
              <a:rPr lang="en-US" dirty="0" smtClean="0"/>
              <a:t> de leitura da Educação Infantil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4333195"/>
      </p:ext>
    </p:extLst>
  </p:cSld>
  <p:clrMapOvr>
    <a:masterClrMapping/>
  </p:clrMapOvr>
  <p:transition xmlns:p14="http://schemas.microsoft.com/office/powerpoint/2010/mai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857250" y="1000125"/>
            <a:ext cx="7556500" cy="5095875"/>
          </a:xfrm>
          <a:prstGeom prst="rect">
            <a:avLst/>
          </a:prstGeom>
          <a:noFill/>
          <a:ln>
            <a:noFill/>
          </a:ln>
        </p:spPr>
      </p:pic>
    </p:spTree>
    <p:extLst>
      <p:ext uri="{BB962C8B-B14F-4D97-AF65-F5344CB8AC3E}">
        <p14:creationId xmlns:p14="http://schemas.microsoft.com/office/powerpoint/2010/main" val="42637405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2396"/>
            <a:ext cx="8686801" cy="581381"/>
          </a:xfrm>
        </p:spPr>
        <p:txBody>
          <a:bodyPr/>
          <a:lstStyle/>
          <a:p>
            <a:r>
              <a:rPr lang="pt-BR" sz="2000" b="1" dirty="0" smtClean="0">
                <a:solidFill>
                  <a:schemeClr val="bg1"/>
                </a:solidFill>
              </a:rPr>
              <a:t>OS 17 OBJETIVOS DE DESENVOLVIMENTO</a:t>
            </a:r>
            <a:r>
              <a:rPr lang="en-US" sz="2000" b="1" dirty="0" smtClean="0">
                <a:solidFill>
                  <a:schemeClr val="bg1"/>
                </a:solidFill>
              </a:rPr>
              <a:t/>
            </a:r>
            <a:br>
              <a:rPr lang="en-US" sz="2000" b="1" dirty="0" smtClean="0">
                <a:solidFill>
                  <a:schemeClr val="bg1"/>
                </a:solidFill>
              </a:rPr>
            </a:br>
            <a:r>
              <a:rPr lang="pt-BR" sz="2000" b="1" dirty="0" smtClean="0">
                <a:solidFill>
                  <a:schemeClr val="bg1"/>
                </a:solidFill>
              </a:rPr>
              <a:t>SUSTENTÁVEL (ODS)</a:t>
            </a:r>
            <a:r>
              <a:rPr lang="en-US" sz="2000" b="1" dirty="0" smtClean="0">
                <a:solidFill>
                  <a:schemeClr val="bg1"/>
                </a:solidFill>
              </a:rPr>
              <a:t/>
            </a:r>
            <a:br>
              <a:rPr lang="en-US" sz="2000" b="1" dirty="0" smtClean="0">
                <a:solidFill>
                  <a:schemeClr val="bg1"/>
                </a:solidFill>
              </a:rPr>
            </a:br>
            <a:endParaRPr lang="en-US" sz="2000" b="1" dirty="0">
              <a:solidFill>
                <a:schemeClr val="bg1"/>
              </a:solidFill>
            </a:endParaRPr>
          </a:p>
        </p:txBody>
      </p:sp>
      <p:sp>
        <p:nvSpPr>
          <p:cNvPr id="3" name="Text Placeholder 2"/>
          <p:cNvSpPr>
            <a:spLocks noGrp="1"/>
          </p:cNvSpPr>
          <p:nvPr>
            <p:ph type="body" idx="1"/>
          </p:nvPr>
        </p:nvSpPr>
        <p:spPr>
          <a:xfrm>
            <a:off x="306010" y="1162762"/>
            <a:ext cx="8380789" cy="4963402"/>
          </a:xfrm>
        </p:spPr>
        <p:txBody>
          <a:bodyPr/>
          <a:lstStyle/>
          <a:p>
            <a:pPr marL="25400" indent="0">
              <a:buNone/>
            </a:pPr>
            <a:r>
              <a:rPr lang="en-US" sz="2000" b="1" dirty="0" smtClean="0">
                <a:solidFill>
                  <a:srgbClr val="FF0000"/>
                </a:solidFill>
              </a:rPr>
              <a:t>4</a:t>
            </a:r>
            <a:r>
              <a:rPr lang="en-US" sz="2000" b="1" dirty="0">
                <a:solidFill>
                  <a:srgbClr val="FF0000"/>
                </a:solidFill>
              </a:rPr>
              <a:t>. Educação de qualidade – </a:t>
            </a:r>
            <a:r>
              <a:rPr lang="en-US" sz="2000" b="1" dirty="0" err="1">
                <a:solidFill>
                  <a:srgbClr val="FF0000"/>
                </a:solidFill>
              </a:rPr>
              <a:t>Assegurar</a:t>
            </a:r>
            <a:r>
              <a:rPr lang="en-US" sz="2000" b="1" dirty="0">
                <a:solidFill>
                  <a:srgbClr val="FF0000"/>
                </a:solidFill>
              </a:rPr>
              <a:t> a educação inclusiva e </a:t>
            </a:r>
            <a:r>
              <a:rPr lang="en-US" sz="2000" b="1" dirty="0" err="1">
                <a:solidFill>
                  <a:srgbClr val="FF0000"/>
                </a:solidFill>
              </a:rPr>
              <a:t>equitativa</a:t>
            </a:r>
            <a:r>
              <a:rPr lang="en-US" sz="2000" b="1" dirty="0">
                <a:solidFill>
                  <a:srgbClr val="FF0000"/>
                </a:solidFill>
              </a:rPr>
              <a:t> de qualidade, e promover oportunidades de aprendizagem ao longo da vida para </a:t>
            </a:r>
            <a:r>
              <a:rPr lang="en-US" sz="2000" b="1" dirty="0" smtClean="0">
                <a:solidFill>
                  <a:srgbClr val="FF0000"/>
                </a:solidFill>
              </a:rPr>
              <a:t>todos</a:t>
            </a:r>
            <a:endParaRPr lang="en-US" sz="1600" dirty="0"/>
          </a:p>
          <a:p>
            <a:pPr marL="25400" indent="0">
              <a:buNone/>
            </a:pPr>
            <a:r>
              <a:rPr lang="pt-BR" sz="2000" b="1" dirty="0" smtClean="0"/>
              <a:t>A </a:t>
            </a:r>
            <a:r>
              <a:rPr lang="pt-BR" sz="2000" b="1" dirty="0"/>
              <a:t>educação como um bem público, um bem comum global, um direito humano fundamental e uma base para garantir a realização de outros direitos.</a:t>
            </a:r>
            <a:endParaRPr lang="en-US" sz="2000" dirty="0"/>
          </a:p>
          <a:p>
            <a:pPr marL="25400" indent="0">
              <a:buNone/>
            </a:pPr>
            <a:r>
              <a:rPr lang="pt-BR" sz="2000" b="1" dirty="0" smtClean="0">
                <a:solidFill>
                  <a:srgbClr val="FF0000"/>
                </a:solidFill>
              </a:rPr>
              <a:t>A </a:t>
            </a:r>
            <a:r>
              <a:rPr lang="pt-BR" sz="2000" b="1" dirty="0">
                <a:solidFill>
                  <a:srgbClr val="FF0000"/>
                </a:solidFill>
              </a:rPr>
              <a:t>relevância da educação inclusiva e equitativa e de qualidade e oportunidades de aprendizagem ao longo da vida para todos </a:t>
            </a:r>
            <a:r>
              <a:rPr lang="pt-BR" sz="2000" b="1" dirty="0"/>
              <a:t>(aprendizagem formal, não formal e informal, incluindo a utilização das tecnologias de informação e comunicação – TIC) e em todos os níveis para melhorar as vidas das pessoas e promover o desenvolvimento sustentável</a:t>
            </a:r>
            <a:endParaRPr lang="en-US" sz="2000" dirty="0"/>
          </a:p>
          <a:p>
            <a:pPr marL="25400" indent="0">
              <a:buNone/>
            </a:pPr>
            <a:r>
              <a:rPr lang="pt-BR" sz="2000" b="1" dirty="0"/>
              <a:t>Razões para a falta de acesso à educação (por exemplo, pobreza, conflitos, desastres, desigualdade de gênero, falta de financiamento público da educação, privatização crescente).</a:t>
            </a:r>
            <a:endParaRPr lang="en-US" sz="2000" dirty="0"/>
          </a:p>
          <a:p>
            <a:endParaRPr lang="en-US" dirty="0"/>
          </a:p>
        </p:txBody>
      </p:sp>
    </p:spTree>
    <p:extLst>
      <p:ext uri="{BB962C8B-B14F-4D97-AF65-F5344CB8AC3E}">
        <p14:creationId xmlns:p14="http://schemas.microsoft.com/office/powerpoint/2010/main" val="5738884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810930" y="3033964"/>
            <a:ext cx="7757386" cy="1199332"/>
          </a:xfrm>
          <a:prstGeom prst="rect">
            <a:avLst/>
          </a:prstGeom>
          <a:noFill/>
          <a:ln>
            <a:noFill/>
          </a:ln>
        </p:spPr>
      </p:pic>
    </p:spTree>
    <p:extLst>
      <p:ext uri="{BB962C8B-B14F-4D97-AF65-F5344CB8AC3E}">
        <p14:creationId xmlns:p14="http://schemas.microsoft.com/office/powerpoint/2010/main" val="26587964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810930" y="948569"/>
            <a:ext cx="7757386" cy="537012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489619" y="1361655"/>
            <a:ext cx="8201102" cy="4482753"/>
          </a:xfrm>
          <a:prstGeom prst="rect">
            <a:avLst/>
          </a:prstGeom>
          <a:noFill/>
          <a:ln>
            <a:noFill/>
          </a:ln>
        </p:spPr>
      </p:pic>
    </p:spTree>
    <p:extLst>
      <p:ext uri="{BB962C8B-B14F-4D97-AF65-F5344CB8AC3E}">
        <p14:creationId xmlns:p14="http://schemas.microsoft.com/office/powerpoint/2010/main" val="340183254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183605" y="887371"/>
            <a:ext cx="8568317" cy="5660814"/>
          </a:xfrm>
          <a:prstGeom prst="rect">
            <a:avLst/>
          </a:prstGeom>
          <a:noFill/>
          <a:ln>
            <a:noFill/>
          </a:ln>
        </p:spPr>
      </p:pic>
    </p:spTree>
    <p:extLst>
      <p:ext uri="{BB962C8B-B14F-4D97-AF65-F5344CB8AC3E}">
        <p14:creationId xmlns:p14="http://schemas.microsoft.com/office/powerpoint/2010/main" val="315359848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183605" y="1513106"/>
            <a:ext cx="8568317" cy="4409344"/>
          </a:xfrm>
          <a:prstGeom prst="rect">
            <a:avLst/>
          </a:prstGeom>
          <a:noFill/>
          <a:ln>
            <a:noFill/>
          </a:ln>
        </p:spPr>
      </p:pic>
    </p:spTree>
    <p:extLst>
      <p:ext uri="{BB962C8B-B14F-4D97-AF65-F5344CB8AC3E}">
        <p14:creationId xmlns:p14="http://schemas.microsoft.com/office/powerpoint/2010/main" val="11752604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14" y="872070"/>
            <a:ext cx="8319586" cy="474285"/>
          </a:xfrm>
        </p:spPr>
        <p:txBody>
          <a:bodyPr/>
          <a:lstStyle/>
          <a:p>
            <a:r>
              <a:rPr lang="pt-BR" sz="1800" dirty="0" smtClean="0"/>
              <a:t> </a:t>
            </a:r>
            <a:r>
              <a:rPr lang="pt-BR" sz="1800" b="1" dirty="0">
                <a:solidFill>
                  <a:srgbClr val="FF0000"/>
                </a:solidFill>
              </a:rPr>
              <a:t>ODS 1- Erradicação da pobreza em todas as suas formas, em todos os </a:t>
            </a:r>
            <a:r>
              <a:rPr lang="pt-BR" sz="1800" b="1" dirty="0" smtClean="0">
                <a:solidFill>
                  <a:srgbClr val="FF0000"/>
                </a:solidFill>
              </a:rPr>
              <a:t>lugares</a:t>
            </a:r>
            <a:endParaRPr lang="en-US" b="1" dirty="0">
              <a:solidFill>
                <a:srgbClr val="FF0000"/>
              </a:solidFill>
            </a:endParaRPr>
          </a:p>
        </p:txBody>
      </p:sp>
      <p:sp>
        <p:nvSpPr>
          <p:cNvPr id="3" name="Text Placeholder 2"/>
          <p:cNvSpPr>
            <a:spLocks noGrp="1"/>
          </p:cNvSpPr>
          <p:nvPr>
            <p:ph type="body" idx="1"/>
          </p:nvPr>
        </p:nvSpPr>
        <p:spPr>
          <a:xfrm>
            <a:off x="459016" y="1315757"/>
            <a:ext cx="8491814" cy="4926437"/>
          </a:xfrm>
        </p:spPr>
        <p:txBody>
          <a:bodyPr/>
          <a:lstStyle/>
          <a:p>
            <a:pPr marL="25400" indent="0">
              <a:buNone/>
            </a:pPr>
            <a:r>
              <a:rPr lang="pt-BR" sz="1800" dirty="0" smtClean="0"/>
              <a:t>Objetivos </a:t>
            </a:r>
            <a:r>
              <a:rPr lang="pt-BR" sz="1800" dirty="0"/>
              <a:t>de aprendizagem para o ODS 1</a:t>
            </a:r>
            <a:endParaRPr lang="en-US" sz="1800" b="1" dirty="0"/>
          </a:p>
          <a:p>
            <a:pPr marL="25400" indent="0">
              <a:buNone/>
            </a:pPr>
            <a:endParaRPr lang="pt-BR" sz="1800" b="1" dirty="0">
              <a:solidFill>
                <a:srgbClr val="FF0000"/>
              </a:solidFill>
            </a:endParaRPr>
          </a:p>
          <a:p>
            <a:pPr marL="25400" indent="0">
              <a:buNone/>
            </a:pPr>
            <a:r>
              <a:rPr lang="pt-BR" sz="2000" b="1" dirty="0" smtClean="0">
                <a:solidFill>
                  <a:srgbClr val="FF0000"/>
                </a:solidFill>
              </a:rPr>
              <a:t>OBJETIVOS DE APRENDIZAGEM COGNITIVA</a:t>
            </a:r>
            <a:r>
              <a:rPr lang="pt-BR" sz="2000" dirty="0" smtClean="0"/>
              <a:t>, </a:t>
            </a:r>
            <a:r>
              <a:rPr lang="pt-BR" sz="2000" dirty="0"/>
              <a:t>o educando será capaz de</a:t>
            </a:r>
            <a:r>
              <a:rPr lang="pt-BR" sz="2000" dirty="0" smtClean="0"/>
              <a:t>:</a:t>
            </a:r>
          </a:p>
          <a:p>
            <a:pPr marL="25400" indent="0">
              <a:buNone/>
            </a:pPr>
            <a:r>
              <a:rPr lang="pt-BR" sz="2000" dirty="0" smtClean="0"/>
              <a:t> </a:t>
            </a:r>
            <a:r>
              <a:rPr lang="pt-BR" sz="2000" dirty="0"/>
              <a:t>1-entender os conceitos de pobreza extrema e relativa, refletindo criticamente sobre as premissas e práticas culturais e normativas subjacentes a eles; </a:t>
            </a:r>
            <a:endParaRPr lang="pt-BR" sz="2000" dirty="0" smtClean="0"/>
          </a:p>
          <a:p>
            <a:pPr marL="25400" indent="0">
              <a:buNone/>
            </a:pPr>
            <a:r>
              <a:rPr lang="pt-BR" sz="2000" dirty="0" smtClean="0"/>
              <a:t>2</a:t>
            </a:r>
            <a:r>
              <a:rPr lang="pt-BR" sz="2000" dirty="0"/>
              <a:t>-conhecer a distribuição local, nacional e global da extrema pobreza e riqueza; 3-conhecer as causas e impactos da pobreza como a distribuição desigual de recursos e de energia, colonização, conflitos, tragédias causadas por desastres naturais e outros impactos induzidos por mudanças climáticas, degradação ambiental e desastres tecnológicos, além da falta de sistemas de proteção social; </a:t>
            </a:r>
            <a:endParaRPr lang="pt-BR" sz="2000" dirty="0" smtClean="0"/>
          </a:p>
          <a:p>
            <a:pPr marL="25400" indent="0">
              <a:buNone/>
            </a:pPr>
            <a:r>
              <a:rPr lang="pt-BR" sz="2000" dirty="0" smtClean="0"/>
              <a:t>4</a:t>
            </a:r>
            <a:r>
              <a:rPr lang="pt-BR" sz="2000" dirty="0"/>
              <a:t>-entender como extremos de pobreza e riqueza afetam as necessidades e os direitos humanos fundamentais; 5-conhecer estratégias e medidas de redução da pobreza.</a:t>
            </a:r>
            <a:endParaRPr lang="en-US" sz="2000" b="1" dirty="0"/>
          </a:p>
          <a:p>
            <a:endParaRPr lang="en-US" dirty="0"/>
          </a:p>
        </p:txBody>
      </p:sp>
    </p:spTree>
    <p:extLst>
      <p:ext uri="{BB962C8B-B14F-4D97-AF65-F5344CB8AC3E}">
        <p14:creationId xmlns:p14="http://schemas.microsoft.com/office/powerpoint/2010/main" val="18939447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0" y="731850"/>
            <a:ext cx="9144000" cy="1143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pt-BR" sz="4000" dirty="0"/>
              <a:t>O logocentrismo é matriz do pensamento ocidental</a:t>
            </a:r>
            <a:endParaRPr sz="4000" dirty="0"/>
          </a:p>
        </p:txBody>
      </p:sp>
      <p:pic>
        <p:nvPicPr>
          <p:cNvPr id="118" name="Google Shape;118;p19"/>
          <p:cNvPicPr preferRelativeResize="0"/>
          <p:nvPr/>
        </p:nvPicPr>
        <p:blipFill rotWithShape="1">
          <a:blip r:embed="rId3">
            <a:alphaModFix/>
          </a:blip>
          <a:srcRect t="-3840" b="3840"/>
          <a:stretch/>
        </p:blipFill>
        <p:spPr>
          <a:xfrm>
            <a:off x="321312" y="2034834"/>
            <a:ext cx="8670288" cy="3967576"/>
          </a:xfrm>
          <a:prstGeom prst="rect">
            <a:avLst/>
          </a:prstGeom>
          <a:noFill/>
          <a:ln>
            <a:noFill/>
          </a:ln>
        </p:spPr>
      </p:pic>
      <p:sp>
        <p:nvSpPr>
          <p:cNvPr id="119" name="Google Shape;119;p19"/>
          <p:cNvSpPr txBox="1"/>
          <p:nvPr/>
        </p:nvSpPr>
        <p:spPr>
          <a:xfrm>
            <a:off x="54775" y="5918950"/>
            <a:ext cx="7953000" cy="785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a:solidFill>
                  <a:schemeClr val="dk1"/>
                </a:solidFill>
              </a:rPr>
              <a:t>http://www.ver.pt/ciencia-cognitiva-ajuda-a-solucionar-problemas-sociais-complexos/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772"/>
            <a:ext cx="8229600" cy="719076"/>
          </a:xfrm>
        </p:spPr>
        <p:txBody>
          <a:bodyPr/>
          <a:lstStyle/>
          <a:p>
            <a:r>
              <a:rPr lang="pt-BR" sz="2000" b="1" dirty="0" smtClean="0"/>
              <a:t>ODS </a:t>
            </a:r>
            <a:r>
              <a:rPr lang="pt-BR" sz="2000" b="1" dirty="0"/>
              <a:t>1- Erradicação da pobreza em todas as suas formas, em todos os lugares</a:t>
            </a:r>
            <a:endParaRPr lang="en-US" sz="2000" dirty="0"/>
          </a:p>
        </p:txBody>
      </p:sp>
      <p:sp>
        <p:nvSpPr>
          <p:cNvPr id="3" name="Text Placeholder 2"/>
          <p:cNvSpPr>
            <a:spLocks noGrp="1"/>
          </p:cNvSpPr>
          <p:nvPr>
            <p:ph type="body" idx="1"/>
          </p:nvPr>
        </p:nvSpPr>
        <p:spPr>
          <a:xfrm>
            <a:off x="260110" y="1468752"/>
            <a:ext cx="8690720" cy="4657411"/>
          </a:xfrm>
        </p:spPr>
        <p:txBody>
          <a:bodyPr/>
          <a:lstStyle/>
          <a:p>
            <a:pPr marL="25400" indent="0">
              <a:buNone/>
            </a:pPr>
            <a:r>
              <a:rPr lang="pt-BR" sz="2000" b="1" dirty="0" smtClean="0">
                <a:solidFill>
                  <a:srgbClr val="FF0000"/>
                </a:solidFill>
              </a:rPr>
              <a:t>OBJETIVOS DE APRENDIZAGEM SOCIOEMOCIONAL</a:t>
            </a:r>
            <a:r>
              <a:rPr lang="pt-BR" sz="2000" dirty="0" smtClean="0"/>
              <a:t>, </a:t>
            </a:r>
            <a:r>
              <a:rPr lang="pt-BR" sz="2000" dirty="0"/>
              <a:t>o educando será capaz de</a:t>
            </a:r>
            <a:r>
              <a:rPr lang="pt-BR" sz="2000" dirty="0" smtClean="0"/>
              <a:t>:</a:t>
            </a:r>
          </a:p>
          <a:p>
            <a:pPr marL="25400" indent="0">
              <a:buNone/>
            </a:pPr>
            <a:endParaRPr lang="pt-BR" sz="2000" smtClean="0"/>
          </a:p>
          <a:p>
            <a:pPr marL="25400" indent="0">
              <a:buNone/>
            </a:pPr>
            <a:r>
              <a:rPr lang="pt-BR" sz="2000" smtClean="0"/>
              <a:t> </a:t>
            </a:r>
            <a:r>
              <a:rPr lang="pt-BR" sz="2000" dirty="0"/>
              <a:t>1-</a:t>
            </a:r>
            <a:r>
              <a:rPr lang="pt-BR" sz="2000" dirty="0">
                <a:solidFill>
                  <a:srgbClr val="FF0000"/>
                </a:solidFill>
              </a:rPr>
              <a:t>colaborar</a:t>
            </a:r>
            <a:r>
              <a:rPr lang="pt-BR" sz="2000" dirty="0"/>
              <a:t> com outros para </a:t>
            </a:r>
            <a:r>
              <a:rPr lang="pt-BR" sz="2000" dirty="0" err="1"/>
              <a:t>empoderar</a:t>
            </a:r>
            <a:r>
              <a:rPr lang="pt-BR" sz="2000" dirty="0"/>
              <a:t> indivíduos e comunidades de forma a influenciar a mudança na distribuição de poder e recursos na comunidade e em outras instâncias; </a:t>
            </a:r>
            <a:endParaRPr lang="pt-BR" sz="2000" dirty="0" smtClean="0"/>
          </a:p>
          <a:p>
            <a:pPr marL="25400" indent="0">
              <a:buNone/>
            </a:pPr>
            <a:r>
              <a:rPr lang="pt-BR" sz="2000" dirty="0" smtClean="0"/>
              <a:t>2</a:t>
            </a:r>
            <a:r>
              <a:rPr lang="pt-BR" sz="2000" dirty="0"/>
              <a:t>-aumentar a </a:t>
            </a:r>
            <a:r>
              <a:rPr lang="pt-BR" sz="2000" dirty="0">
                <a:solidFill>
                  <a:srgbClr val="FF0000"/>
                </a:solidFill>
              </a:rPr>
              <a:t>consciência </a:t>
            </a:r>
            <a:r>
              <a:rPr lang="pt-BR" sz="2000" dirty="0">
                <a:solidFill>
                  <a:schemeClr val="tx1"/>
                </a:solidFill>
              </a:rPr>
              <a:t>a respeito </a:t>
            </a:r>
            <a:r>
              <a:rPr lang="pt-BR" sz="2000" dirty="0"/>
              <a:t>de extemos de pobreza e riqueza e incentivar o </a:t>
            </a:r>
            <a:r>
              <a:rPr lang="pt-BR" sz="2000" dirty="0">
                <a:solidFill>
                  <a:srgbClr val="FF0000"/>
                </a:solidFill>
              </a:rPr>
              <a:t>diálogo</a:t>
            </a:r>
            <a:r>
              <a:rPr lang="pt-BR" sz="2000" dirty="0"/>
              <a:t> sobre as soluções</a:t>
            </a:r>
            <a:r>
              <a:rPr lang="pt-BR" sz="2000" dirty="0" smtClean="0"/>
              <a:t>;</a:t>
            </a:r>
          </a:p>
          <a:p>
            <a:pPr marL="25400" indent="0">
              <a:buNone/>
            </a:pPr>
            <a:r>
              <a:rPr lang="pt-BR" sz="2000" dirty="0" smtClean="0"/>
              <a:t> </a:t>
            </a:r>
            <a:r>
              <a:rPr lang="pt-BR" sz="2000" dirty="0"/>
              <a:t>3-</a:t>
            </a:r>
            <a:r>
              <a:rPr lang="pt-BR" sz="2000" dirty="0">
                <a:solidFill>
                  <a:srgbClr val="FF0000"/>
                </a:solidFill>
              </a:rPr>
              <a:t>mostrar sensibilidade </a:t>
            </a:r>
            <a:r>
              <a:rPr lang="pt-BR" sz="2000" dirty="0"/>
              <a:t>para as questões da pobreza, bem como empatia e solidariedade com os pobres e aqueles em situação de vulnerabilidade; </a:t>
            </a:r>
            <a:endParaRPr lang="pt-BR" sz="2000" dirty="0" smtClean="0"/>
          </a:p>
          <a:p>
            <a:pPr marL="25400" indent="0">
              <a:buNone/>
            </a:pPr>
            <a:r>
              <a:rPr lang="pt-BR" sz="2000" dirty="0" smtClean="0"/>
              <a:t>4</a:t>
            </a:r>
            <a:r>
              <a:rPr lang="pt-BR" sz="2000" dirty="0"/>
              <a:t>-identificar suas </a:t>
            </a:r>
            <a:r>
              <a:rPr lang="pt-BR" sz="2000" dirty="0">
                <a:solidFill>
                  <a:srgbClr val="FF0000"/>
                </a:solidFill>
              </a:rPr>
              <a:t>experiências pessoais e preconceitos </a:t>
            </a:r>
            <a:r>
              <a:rPr lang="pt-BR" sz="2000" dirty="0"/>
              <a:t>em relação à pobreza; 5-refletir </a:t>
            </a:r>
            <a:r>
              <a:rPr lang="pt-BR" sz="2000" dirty="0">
                <a:solidFill>
                  <a:srgbClr val="FF0000"/>
                </a:solidFill>
              </a:rPr>
              <a:t>criticamente</a:t>
            </a:r>
            <a:r>
              <a:rPr lang="pt-BR" sz="2000" dirty="0"/>
              <a:t> sobre o próprio papel na manutenção de estruturas globais de desigualdades.</a:t>
            </a:r>
            <a:endParaRPr lang="en-US" sz="2000" b="1" dirty="0"/>
          </a:p>
          <a:p>
            <a:endParaRPr lang="en-US" dirty="0"/>
          </a:p>
        </p:txBody>
      </p:sp>
    </p:spTree>
    <p:extLst>
      <p:ext uri="{BB962C8B-B14F-4D97-AF65-F5344CB8AC3E}">
        <p14:creationId xmlns:p14="http://schemas.microsoft.com/office/powerpoint/2010/main" val="208174220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574"/>
            <a:ext cx="8229600" cy="622064"/>
          </a:xfrm>
        </p:spPr>
        <p:txBody>
          <a:bodyPr/>
          <a:lstStyle/>
          <a:p>
            <a:r>
              <a:rPr lang="pt-BR" sz="1800" b="1" dirty="0"/>
              <a:t>ODS 1- Erradicação da pobreza em todas as suas formas, em todos os </a:t>
            </a:r>
            <a:r>
              <a:rPr lang="pt-BR" sz="1800" b="1" dirty="0" smtClean="0"/>
              <a:t>lugares</a:t>
            </a:r>
            <a:endParaRPr lang="en-US" sz="1800" dirty="0"/>
          </a:p>
        </p:txBody>
      </p:sp>
      <p:sp>
        <p:nvSpPr>
          <p:cNvPr id="3" name="Text Placeholder 2"/>
          <p:cNvSpPr>
            <a:spLocks noGrp="1"/>
          </p:cNvSpPr>
          <p:nvPr>
            <p:ph type="body" idx="1"/>
          </p:nvPr>
        </p:nvSpPr>
        <p:spPr>
          <a:xfrm>
            <a:off x="351913" y="1376956"/>
            <a:ext cx="8334887" cy="4749208"/>
          </a:xfrm>
        </p:spPr>
        <p:txBody>
          <a:bodyPr/>
          <a:lstStyle/>
          <a:p>
            <a:pPr marL="25400" indent="0">
              <a:buNone/>
            </a:pPr>
            <a:r>
              <a:rPr lang="pt-BR" dirty="0">
                <a:solidFill>
                  <a:srgbClr val="FF0000"/>
                </a:solidFill>
              </a:rPr>
              <a:t>o</a:t>
            </a:r>
            <a:r>
              <a:rPr lang="pt-BR" sz="2400" dirty="0" smtClean="0">
                <a:solidFill>
                  <a:srgbClr val="FF0000"/>
                </a:solidFill>
              </a:rPr>
              <a:t>bjetivos </a:t>
            </a:r>
            <a:r>
              <a:rPr lang="pt-BR" sz="2400" dirty="0">
                <a:solidFill>
                  <a:srgbClr val="FF0000"/>
                </a:solidFill>
              </a:rPr>
              <a:t>de aprendizagem comportamental, </a:t>
            </a:r>
            <a:r>
              <a:rPr lang="pt-BR" sz="2400" dirty="0"/>
              <a:t>o educando será capaz de: </a:t>
            </a:r>
            <a:endParaRPr lang="pt-BR" sz="2400" dirty="0" smtClean="0"/>
          </a:p>
          <a:p>
            <a:pPr marL="25400" indent="0">
              <a:buNone/>
            </a:pPr>
            <a:r>
              <a:rPr lang="pt-BR" sz="2400" dirty="0" smtClean="0"/>
              <a:t>1</a:t>
            </a:r>
            <a:r>
              <a:rPr lang="pt-BR" sz="2400" dirty="0"/>
              <a:t>-planejar, implementar, avaliar e replicar atividades que contribuam para a redução da pobreza; </a:t>
            </a:r>
            <a:endParaRPr lang="pt-BR" sz="2400" dirty="0" smtClean="0"/>
          </a:p>
          <a:p>
            <a:pPr marL="25400" indent="0">
              <a:buNone/>
            </a:pPr>
            <a:r>
              <a:rPr lang="pt-BR" sz="2400" dirty="0" smtClean="0"/>
              <a:t>2</a:t>
            </a:r>
            <a:r>
              <a:rPr lang="pt-BR" sz="2400" dirty="0"/>
              <a:t>-exigir e apoiar publicamente o desenvolvimento e a integração de políticas que promovam a justiça social e econômica, as estratégias de redução de riscos e ações de erradicação da pobreza; </a:t>
            </a:r>
            <a:endParaRPr lang="pt-BR" sz="2400" dirty="0" smtClean="0"/>
          </a:p>
          <a:p>
            <a:pPr marL="25400" indent="0">
              <a:buNone/>
            </a:pPr>
            <a:r>
              <a:rPr lang="pt-BR" sz="2400" dirty="0" smtClean="0"/>
              <a:t>3-</a:t>
            </a:r>
            <a:r>
              <a:rPr lang="pt-BR" sz="2400" dirty="0"/>
              <a:t>incluir considerações sobre redução da pobreza, justiça social e combate à corrupção em suas atividades de consumo</a:t>
            </a:r>
            <a:r>
              <a:rPr lang="pt-BR" sz="2400" dirty="0" smtClean="0"/>
              <a:t>;</a:t>
            </a:r>
          </a:p>
          <a:p>
            <a:pPr marL="25400" indent="0">
              <a:buNone/>
            </a:pPr>
            <a:r>
              <a:rPr lang="pt-BR" sz="2400" dirty="0" smtClean="0"/>
              <a:t>4-</a:t>
            </a:r>
            <a:r>
              <a:rPr lang="pt-BR" sz="2400" dirty="0"/>
              <a:t>propor soluções para resolver os problemas sistêmicos relacionados à pobreza.</a:t>
            </a:r>
            <a:r>
              <a:rPr lang="en-US" sz="2400" dirty="0"/>
              <a:t> </a:t>
            </a:r>
          </a:p>
        </p:txBody>
      </p:sp>
    </p:spTree>
    <p:extLst>
      <p:ext uri="{BB962C8B-B14F-4D97-AF65-F5344CB8AC3E}">
        <p14:creationId xmlns:p14="http://schemas.microsoft.com/office/powerpoint/2010/main" val="29468198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
            </a:r>
            <a:br>
              <a:rPr lang="pt-BR" b="1" dirty="0" smtClean="0"/>
            </a:br>
            <a:r>
              <a:rPr lang="pt-BR" sz="3200" b="1" dirty="0" smtClean="0"/>
              <a:t>EDITAL </a:t>
            </a:r>
            <a:r>
              <a:rPr lang="pt-BR" sz="3200" b="1" dirty="0"/>
              <a:t>Nº 04/2019 </a:t>
            </a:r>
            <a:r>
              <a:rPr lang="en-US" sz="3200" dirty="0"/>
              <a:t/>
            </a:r>
            <a:br>
              <a:rPr lang="en-US" sz="3200" dirty="0"/>
            </a:br>
            <a:endParaRPr lang="en-US" sz="3200" dirty="0"/>
          </a:p>
        </p:txBody>
      </p:sp>
      <p:sp>
        <p:nvSpPr>
          <p:cNvPr id="3" name="Text Placeholder 2"/>
          <p:cNvSpPr>
            <a:spLocks noGrp="1"/>
          </p:cNvSpPr>
          <p:nvPr>
            <p:ph type="body" idx="1"/>
          </p:nvPr>
        </p:nvSpPr>
        <p:spPr>
          <a:xfrm>
            <a:off x="457200" y="2349500"/>
            <a:ext cx="8229600" cy="3776663"/>
          </a:xfrm>
        </p:spPr>
        <p:txBody>
          <a:bodyPr/>
          <a:lstStyle/>
          <a:p>
            <a:pPr marL="25400" indent="0">
              <a:buNone/>
            </a:pPr>
            <a:r>
              <a:rPr lang="pt-BR" sz="2400" dirty="0" smtClean="0"/>
              <a:t>PREFEITURA DO MUNICÍPIO DE SÃO PAULO</a:t>
            </a:r>
            <a:r>
              <a:rPr lang="en-US" sz="2400" dirty="0"/>
              <a:t> </a:t>
            </a:r>
            <a:r>
              <a:rPr lang="pt-BR" sz="2400" dirty="0" smtClean="0"/>
              <a:t>SECRETARIA MUNICIPAL DA EDUCAÇÃO</a:t>
            </a:r>
            <a:r>
              <a:rPr lang="en-US" sz="2400" dirty="0"/>
              <a:t> </a:t>
            </a:r>
            <a:r>
              <a:rPr lang="pt-BR" sz="2400" dirty="0" smtClean="0"/>
              <a:t>COORDENADORIA </a:t>
            </a:r>
            <a:r>
              <a:rPr lang="pt-BR" sz="2400" dirty="0"/>
              <a:t>DE GESTÃO DE PESSOAS – </a:t>
            </a:r>
            <a:r>
              <a:rPr lang="pt-BR" sz="2400" dirty="0" smtClean="0"/>
              <a:t>COGEP</a:t>
            </a:r>
            <a:r>
              <a:rPr lang="en-US" sz="2400" dirty="0"/>
              <a:t> </a:t>
            </a:r>
            <a:r>
              <a:rPr lang="pt-BR" sz="2400" dirty="0" smtClean="0">
                <a:solidFill>
                  <a:srgbClr val="FF0000"/>
                </a:solidFill>
              </a:rPr>
              <a:t>CONCURSO </a:t>
            </a:r>
            <a:r>
              <a:rPr lang="pt-BR" sz="2400" dirty="0">
                <a:solidFill>
                  <a:srgbClr val="FF0000"/>
                </a:solidFill>
              </a:rPr>
              <a:t>DE ACESSO PARA PROVIMENTO DE CARGOS DE </a:t>
            </a:r>
            <a:r>
              <a:rPr lang="pt-BR" sz="2400" dirty="0" smtClean="0">
                <a:solidFill>
                  <a:srgbClr val="FF0000"/>
                </a:solidFill>
              </a:rPr>
              <a:t>COORDENADOR</a:t>
            </a:r>
            <a:r>
              <a:rPr lang="en-US" sz="2400" dirty="0">
                <a:solidFill>
                  <a:srgbClr val="FF0000"/>
                </a:solidFill>
              </a:rPr>
              <a:t> </a:t>
            </a:r>
            <a:r>
              <a:rPr lang="pt-BR" sz="2400" dirty="0" smtClean="0">
                <a:solidFill>
                  <a:srgbClr val="FF0000"/>
                </a:solidFill>
              </a:rPr>
              <a:t>PEDAGÓGICO</a:t>
            </a:r>
            <a:r>
              <a:rPr lang="pt-BR" sz="2400" dirty="0" smtClean="0"/>
              <a:t> </a:t>
            </a:r>
            <a:r>
              <a:rPr lang="pt-BR" sz="2400" dirty="0"/>
              <a:t>DA CLASSE DOS GESTORES EDUCACIONAIS, DA CARREIRA </a:t>
            </a:r>
            <a:r>
              <a:rPr lang="pt-BR" sz="2400" dirty="0" smtClean="0"/>
              <a:t>DO</a:t>
            </a:r>
            <a:r>
              <a:rPr lang="en-US" sz="2400" dirty="0"/>
              <a:t> </a:t>
            </a:r>
            <a:r>
              <a:rPr lang="pt-BR" sz="2400" dirty="0" smtClean="0"/>
              <a:t>MAGISTÉRIO </a:t>
            </a:r>
            <a:r>
              <a:rPr lang="pt-BR" sz="2400" dirty="0"/>
              <a:t>MUNICIPAL, DO QUADRO DOS PROFISSIONAIS DE EDUCAÇÃO.</a:t>
            </a:r>
            <a:endParaRPr lang="en-US" sz="2400" dirty="0"/>
          </a:p>
          <a:p>
            <a:endParaRPr lang="en-US" dirty="0"/>
          </a:p>
        </p:txBody>
      </p:sp>
    </p:spTree>
    <p:extLst>
      <p:ext uri="{BB962C8B-B14F-4D97-AF65-F5344CB8AC3E}">
        <p14:creationId xmlns:p14="http://schemas.microsoft.com/office/powerpoint/2010/main" val="384819088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
            </a:r>
            <a:br>
              <a:rPr lang="pt-BR" b="1" dirty="0" smtClean="0"/>
            </a:br>
            <a:r>
              <a:rPr lang="pt-BR" sz="3600" b="1" dirty="0" smtClean="0"/>
              <a:t>EDITAL </a:t>
            </a:r>
            <a:r>
              <a:rPr lang="pt-BR" sz="3600" b="1" dirty="0"/>
              <a:t>Nº 04/2019 </a:t>
            </a:r>
            <a:endParaRPr lang="en-US" sz="3600" dirty="0"/>
          </a:p>
        </p:txBody>
      </p:sp>
      <p:sp>
        <p:nvSpPr>
          <p:cNvPr id="3" name="Text Placeholder 2"/>
          <p:cNvSpPr>
            <a:spLocks noGrp="1"/>
          </p:cNvSpPr>
          <p:nvPr>
            <p:ph type="body" idx="1"/>
          </p:nvPr>
        </p:nvSpPr>
        <p:spPr/>
        <p:txBody>
          <a:bodyPr/>
          <a:lstStyle/>
          <a:p>
            <a:endParaRPr lang="pt-BR" sz="2400" b="1" dirty="0" smtClean="0"/>
          </a:p>
          <a:p>
            <a:endParaRPr lang="pt-BR" sz="2400" b="1" dirty="0"/>
          </a:p>
          <a:p>
            <a:pPr marL="25400" indent="0">
              <a:buNone/>
            </a:pPr>
            <a:r>
              <a:rPr lang="pt-BR" sz="2400" b="1" dirty="0" smtClean="0"/>
              <a:t>3</a:t>
            </a:r>
            <a:r>
              <a:rPr lang="pt-BR" sz="2400" b="1" dirty="0"/>
              <a:t>. DA PARTICIPAÇÃO DE </a:t>
            </a:r>
            <a:r>
              <a:rPr lang="pt-BR" sz="2400" b="1" dirty="0">
                <a:solidFill>
                  <a:srgbClr val="FF0000"/>
                </a:solidFill>
              </a:rPr>
              <a:t>CANDIDATO COM DEFICIÊNCIA</a:t>
            </a:r>
            <a:endParaRPr lang="en-US" sz="2400" dirty="0">
              <a:solidFill>
                <a:srgbClr val="FF0000"/>
              </a:solidFill>
            </a:endParaRPr>
          </a:p>
          <a:p>
            <a:pPr marL="25400" indent="0">
              <a:buNone/>
            </a:pPr>
            <a:r>
              <a:rPr lang="pt-BR" sz="2400" dirty="0"/>
              <a:t>3.1. Nos termos da Lei Municipal nº 13.398, de 31 de julho de 2002, fica reservado aos candidatos com deficiência o equivalente a 5% das vagas ofertadas neste Concurso, conforme discriminado na Tabela </a:t>
            </a:r>
            <a:r>
              <a:rPr lang="pt-BR" sz="2400" dirty="0" err="1"/>
              <a:t>I</a:t>
            </a:r>
            <a:r>
              <a:rPr lang="pt-BR" sz="2400" dirty="0"/>
              <a:t>, deste Edital.</a:t>
            </a:r>
            <a:endParaRPr lang="en-US" sz="2400" dirty="0"/>
          </a:p>
          <a:p>
            <a:pPr marL="25400" indent="0">
              <a:buNone/>
            </a:pPr>
            <a:endParaRPr lang="en-US" dirty="0"/>
          </a:p>
        </p:txBody>
      </p:sp>
    </p:spTree>
    <p:extLst>
      <p:ext uri="{BB962C8B-B14F-4D97-AF65-F5344CB8AC3E}">
        <p14:creationId xmlns:p14="http://schemas.microsoft.com/office/powerpoint/2010/main" val="232503893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
            </a:r>
            <a:br>
              <a:rPr lang="pt-BR" b="1" dirty="0" smtClean="0"/>
            </a:br>
            <a:r>
              <a:rPr lang="pt-BR" sz="3200" b="1" dirty="0" smtClean="0"/>
              <a:t>EDITAL </a:t>
            </a:r>
            <a:r>
              <a:rPr lang="pt-BR" sz="3200" b="1" dirty="0"/>
              <a:t>Nº 04/2019 </a:t>
            </a:r>
            <a:endParaRPr lang="en-US" sz="3200" dirty="0"/>
          </a:p>
        </p:txBody>
      </p:sp>
      <p:sp>
        <p:nvSpPr>
          <p:cNvPr id="3" name="Text Placeholder 2"/>
          <p:cNvSpPr>
            <a:spLocks noGrp="1"/>
          </p:cNvSpPr>
          <p:nvPr>
            <p:ph type="body" idx="1"/>
          </p:nvPr>
        </p:nvSpPr>
        <p:spPr>
          <a:xfrm>
            <a:off x="457200" y="1889125"/>
            <a:ext cx="8229600" cy="4508500"/>
          </a:xfrm>
        </p:spPr>
        <p:txBody>
          <a:bodyPr/>
          <a:lstStyle/>
          <a:p>
            <a:pPr marL="25400" indent="0">
              <a:buNone/>
            </a:pPr>
            <a:endParaRPr lang="pt-BR" sz="2800" dirty="0" smtClean="0"/>
          </a:p>
          <a:p>
            <a:pPr marL="25400" indent="0">
              <a:buNone/>
            </a:pPr>
            <a:r>
              <a:rPr lang="pt-BR" sz="2800" dirty="0" smtClean="0"/>
              <a:t>3.2</a:t>
            </a:r>
            <a:r>
              <a:rPr lang="pt-BR" sz="2800" dirty="0"/>
              <a:t>. </a:t>
            </a:r>
            <a:r>
              <a:rPr lang="pt-BR" sz="2800" dirty="0">
                <a:solidFill>
                  <a:srgbClr val="FF0000"/>
                </a:solidFill>
              </a:rPr>
              <a:t>O candidato inscrito como pessoa com deficiência participará deste Concurso em igualdade de condições com os demais candidatos</a:t>
            </a:r>
            <a:r>
              <a:rPr lang="pt-BR" sz="2800" dirty="0"/>
              <a:t>, no que se refere ao conteúdo, à avaliação, aos critérios de aprovação, aos horários, locais de aplicação das provas e às notas mínimas exigidas.</a:t>
            </a:r>
            <a:endParaRPr lang="en-US" sz="2800" dirty="0"/>
          </a:p>
          <a:p>
            <a:endParaRPr lang="en-US" dirty="0"/>
          </a:p>
        </p:txBody>
      </p:sp>
    </p:spTree>
    <p:extLst>
      <p:ext uri="{BB962C8B-B14F-4D97-AF65-F5344CB8AC3E}">
        <p14:creationId xmlns:p14="http://schemas.microsoft.com/office/powerpoint/2010/main" val="2307742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741"/>
            <a:ext cx="8229600" cy="1423606"/>
          </a:xfrm>
        </p:spPr>
        <p:txBody>
          <a:bodyPr/>
          <a:lstStyle/>
          <a:p>
            <a:r>
              <a:rPr lang="pt-BR" b="1" dirty="0" smtClean="0"/>
              <a:t/>
            </a:r>
            <a:br>
              <a:rPr lang="pt-BR" b="1" dirty="0" smtClean="0"/>
            </a:br>
            <a:r>
              <a:rPr lang="pt-BR" sz="3200" b="1" dirty="0" smtClean="0"/>
              <a:t>EDITAL </a:t>
            </a:r>
            <a:r>
              <a:rPr lang="pt-BR" sz="3200" b="1" dirty="0"/>
              <a:t>Nº 04/2019 </a:t>
            </a:r>
            <a:endParaRPr lang="en-US" sz="3200" dirty="0"/>
          </a:p>
        </p:txBody>
      </p:sp>
      <p:sp>
        <p:nvSpPr>
          <p:cNvPr id="3" name="Text Placeholder 2"/>
          <p:cNvSpPr>
            <a:spLocks noGrp="1"/>
          </p:cNvSpPr>
          <p:nvPr>
            <p:ph type="body" idx="1"/>
          </p:nvPr>
        </p:nvSpPr>
        <p:spPr/>
        <p:txBody>
          <a:bodyPr/>
          <a:lstStyle/>
          <a:p>
            <a:pPr marL="25400" indent="0">
              <a:buNone/>
            </a:pPr>
            <a:endParaRPr lang="pt-BR" sz="2800" b="1" dirty="0" smtClean="0"/>
          </a:p>
          <a:p>
            <a:pPr marL="25400" indent="0">
              <a:buNone/>
            </a:pPr>
            <a:endParaRPr lang="pt-BR" sz="2800" b="1" dirty="0"/>
          </a:p>
          <a:p>
            <a:pPr marL="25400" indent="0">
              <a:buNone/>
            </a:pPr>
            <a:r>
              <a:rPr lang="pt-BR" sz="2800" b="1" dirty="0"/>
              <a:t> </a:t>
            </a:r>
            <a:r>
              <a:rPr lang="en-US" sz="2800" dirty="0" smtClean="0"/>
              <a:t>4.10</a:t>
            </a:r>
            <a:r>
              <a:rPr lang="en-US" sz="2800" dirty="0"/>
              <a:t>. O </a:t>
            </a:r>
            <a:r>
              <a:rPr lang="en-US" sz="2800" dirty="0" err="1"/>
              <a:t>candidato</a:t>
            </a:r>
            <a:r>
              <a:rPr lang="en-US" sz="2800" dirty="0"/>
              <a:t> que se </a:t>
            </a:r>
            <a:r>
              <a:rPr lang="en-US" sz="2800" dirty="0" err="1"/>
              <a:t>declarar</a:t>
            </a:r>
            <a:r>
              <a:rPr lang="en-US" sz="2800" dirty="0"/>
              <a:t> negro, </a:t>
            </a:r>
            <a:r>
              <a:rPr lang="en-US" sz="2800" dirty="0" err="1"/>
              <a:t>negra</a:t>
            </a:r>
            <a:r>
              <a:rPr lang="en-US" sz="2800" dirty="0"/>
              <a:t> ou </a:t>
            </a:r>
            <a:r>
              <a:rPr lang="en-US" sz="2800" dirty="0" err="1"/>
              <a:t>afrodescendente</a:t>
            </a:r>
            <a:r>
              <a:rPr lang="en-US" sz="2800" dirty="0"/>
              <a:t> e também se </a:t>
            </a:r>
            <a:r>
              <a:rPr lang="en-US" sz="2800" dirty="0" err="1"/>
              <a:t>declarar</a:t>
            </a:r>
            <a:r>
              <a:rPr lang="en-US" sz="2800" dirty="0"/>
              <a:t> </a:t>
            </a:r>
            <a:r>
              <a:rPr lang="en-US" sz="2800" dirty="0" err="1"/>
              <a:t>deficiente</a:t>
            </a:r>
            <a:r>
              <a:rPr lang="en-US" sz="2800" dirty="0"/>
              <a:t>, </a:t>
            </a:r>
            <a:r>
              <a:rPr lang="en-US" sz="2800" dirty="0" err="1"/>
              <a:t>poderá</a:t>
            </a:r>
            <a:r>
              <a:rPr lang="en-US" sz="2800" dirty="0"/>
              <a:t> </a:t>
            </a:r>
            <a:r>
              <a:rPr lang="en-US" sz="2800" dirty="0" err="1"/>
              <a:t>concorrer</a:t>
            </a:r>
            <a:r>
              <a:rPr lang="en-US" sz="2800" dirty="0"/>
              <a:t>, também, às </a:t>
            </a:r>
            <a:r>
              <a:rPr lang="en-US" sz="2800" dirty="0" err="1"/>
              <a:t>vagas</a:t>
            </a:r>
            <a:r>
              <a:rPr lang="en-US" sz="2800" dirty="0"/>
              <a:t> </a:t>
            </a:r>
            <a:r>
              <a:rPr lang="en-US" sz="2800" dirty="0" err="1"/>
              <a:t>reservadas</a:t>
            </a:r>
            <a:r>
              <a:rPr lang="en-US" sz="2800" dirty="0"/>
              <a:t> aos </a:t>
            </a:r>
            <a:r>
              <a:rPr lang="en-US" sz="2800" dirty="0" err="1"/>
              <a:t>deficientes</a:t>
            </a:r>
            <a:r>
              <a:rPr lang="en-US" sz="2800" dirty="0"/>
              <a:t>, desde que se </a:t>
            </a:r>
            <a:r>
              <a:rPr lang="en-US" sz="2800" dirty="0" err="1"/>
              <a:t>inscreva</a:t>
            </a:r>
            <a:r>
              <a:rPr lang="en-US" sz="2800" dirty="0"/>
              <a:t> como </a:t>
            </a:r>
            <a:r>
              <a:rPr lang="en-US" sz="2800" dirty="0" err="1"/>
              <a:t>deficiente</a:t>
            </a:r>
            <a:r>
              <a:rPr lang="en-US" sz="2800" dirty="0"/>
              <a:t> e </a:t>
            </a:r>
            <a:r>
              <a:rPr lang="en-US" sz="2800" dirty="0" err="1"/>
              <a:t>cumpra</a:t>
            </a:r>
            <a:r>
              <a:rPr lang="en-US" sz="2800" dirty="0"/>
              <a:t> o </a:t>
            </a:r>
            <a:r>
              <a:rPr lang="en-US" sz="2800" dirty="0" err="1"/>
              <a:t>disposto</a:t>
            </a:r>
            <a:r>
              <a:rPr lang="en-US" sz="2800" dirty="0"/>
              <a:t> no Capítulo 3 - DA PARTICIPAÇÃO DE CANDIDATO COM DEFICIÊNCIA </a:t>
            </a:r>
            <a:r>
              <a:rPr lang="en-US" sz="2800" dirty="0" err="1"/>
              <a:t>deste</a:t>
            </a:r>
            <a:r>
              <a:rPr lang="en-US" sz="2800" dirty="0"/>
              <a:t> </a:t>
            </a:r>
            <a:r>
              <a:rPr lang="en-US" sz="2800" dirty="0" err="1"/>
              <a:t>Edital</a:t>
            </a:r>
            <a:r>
              <a:rPr lang="en-US" sz="2800" dirty="0"/>
              <a:t>. </a:t>
            </a:r>
          </a:p>
          <a:p>
            <a:endParaRPr lang="en-US" dirty="0"/>
          </a:p>
        </p:txBody>
      </p:sp>
    </p:spTree>
    <p:extLst>
      <p:ext uri="{BB962C8B-B14F-4D97-AF65-F5344CB8AC3E}">
        <p14:creationId xmlns:p14="http://schemas.microsoft.com/office/powerpoint/2010/main" val="404338523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121" y="1874728"/>
            <a:ext cx="8109299" cy="1938992"/>
          </a:xfrm>
          <a:prstGeom prst="rect">
            <a:avLst/>
          </a:prstGeom>
        </p:spPr>
        <p:txBody>
          <a:bodyPr wrap="square">
            <a:spAutoFit/>
          </a:bodyPr>
          <a:lstStyle/>
          <a:p>
            <a:r>
              <a:rPr lang="pt-BR" sz="2000" dirty="0"/>
              <a:t/>
            </a:r>
            <a:br>
              <a:rPr lang="pt-BR" sz="2000" dirty="0"/>
            </a:br>
            <a:r>
              <a:rPr lang="pt-BR" sz="2000" dirty="0"/>
              <a:t>SÃO PAULO (SP). Secretaria Municipal de Educação. Coordenadoria Pedagógica. Currículo da Cidade: Educação Especial: Língua Portuguesa para Surdos. – São Paulo: SME / COPED, 2019. 184p.: </a:t>
            </a:r>
            <a:r>
              <a:rPr lang="pt-BR" sz="2000" dirty="0" err="1"/>
              <a:t>il</a:t>
            </a:r>
            <a:r>
              <a:rPr lang="pt-BR" sz="2000" dirty="0"/>
              <a:t>, p. 65-72. Disponível em: </a:t>
            </a:r>
            <a:r>
              <a:rPr lang="pt-BR" sz="2000" u="sng" dirty="0">
                <a:hlinkClick r:id="rId2"/>
              </a:rPr>
              <a:t>http://portal.sme.prefeitura.sp.gov.br/Portals/1/Files/51128.pdf</a:t>
            </a:r>
            <a:r>
              <a:rPr lang="en-US" sz="2000" dirty="0"/>
              <a:t> </a:t>
            </a:r>
          </a:p>
        </p:txBody>
      </p:sp>
      <p:sp>
        <p:nvSpPr>
          <p:cNvPr id="4" name="TextBox 3"/>
          <p:cNvSpPr txBox="1"/>
          <p:nvPr/>
        </p:nvSpPr>
        <p:spPr>
          <a:xfrm>
            <a:off x="2386888" y="1086265"/>
            <a:ext cx="4284158" cy="461665"/>
          </a:xfrm>
          <a:prstGeom prst="rect">
            <a:avLst/>
          </a:prstGeom>
          <a:noFill/>
        </p:spPr>
        <p:txBody>
          <a:bodyPr wrap="square" rtlCol="0">
            <a:spAutoFit/>
          </a:bodyPr>
          <a:lstStyle/>
          <a:p>
            <a:r>
              <a:rPr lang="en-US" sz="2000" b="1" dirty="0" smtClean="0"/>
              <a:t>	</a:t>
            </a:r>
            <a:r>
              <a:rPr lang="en-US" sz="2400" b="1" dirty="0" smtClean="0"/>
              <a:t>2019 </a:t>
            </a:r>
            <a:endParaRPr lang="en-US" sz="2400" b="1" dirty="0"/>
          </a:p>
        </p:txBody>
      </p:sp>
    </p:spTree>
    <p:extLst>
      <p:ext uri="{BB962C8B-B14F-4D97-AF65-F5344CB8AC3E}">
        <p14:creationId xmlns:p14="http://schemas.microsoft.com/office/powerpoint/2010/main" val="326168901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1031166" y="1778000"/>
            <a:ext cx="6668916" cy="4064000"/>
          </a:xfrm>
          <a:prstGeom prst="rect">
            <a:avLst/>
          </a:prstGeom>
          <a:noFill/>
          <a:ln>
            <a:noFill/>
          </a:ln>
        </p:spPr>
      </p:pic>
    </p:spTree>
    <p:extLst>
      <p:ext uri="{BB962C8B-B14F-4D97-AF65-F5344CB8AC3E}">
        <p14:creationId xmlns:p14="http://schemas.microsoft.com/office/powerpoint/2010/main" val="362154468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1892332" y="1778000"/>
            <a:ext cx="4946585" cy="4064000"/>
          </a:xfrm>
          <a:prstGeom prst="rect">
            <a:avLst/>
          </a:prstGeom>
          <a:noFill/>
          <a:ln>
            <a:noFill/>
          </a:ln>
        </p:spPr>
      </p:pic>
    </p:spTree>
    <p:extLst>
      <p:ext uri="{BB962C8B-B14F-4D97-AF65-F5344CB8AC3E}">
        <p14:creationId xmlns:p14="http://schemas.microsoft.com/office/powerpoint/2010/main" val="113360558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746125" y="1778000"/>
            <a:ext cx="7238999" cy="4064000"/>
          </a:xfrm>
          <a:prstGeom prst="rect">
            <a:avLst/>
          </a:prstGeom>
          <a:noFill/>
          <a:ln>
            <a:noFill/>
          </a:ln>
        </p:spPr>
      </p:pic>
    </p:spTree>
    <p:extLst>
      <p:ext uri="{BB962C8B-B14F-4D97-AF65-F5344CB8AC3E}">
        <p14:creationId xmlns:p14="http://schemas.microsoft.com/office/powerpoint/2010/main" val="13759128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0" y="764704"/>
            <a:ext cx="9144000" cy="583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600" b="1" dirty="0">
              <a:solidFill>
                <a:schemeClr val="dk2"/>
              </a:solidFill>
            </a:endParaRPr>
          </a:p>
          <a:p>
            <a:pPr marL="0" marR="0" lvl="0" indent="0" algn="l" rtl="0">
              <a:spcBef>
                <a:spcPts val="0"/>
              </a:spcBef>
              <a:spcAft>
                <a:spcPts val="0"/>
              </a:spcAft>
              <a:buNone/>
            </a:pPr>
            <a:r>
              <a:rPr lang="en-US" sz="3000" b="1" dirty="0" smtClean="0">
                <a:solidFill>
                  <a:schemeClr val="dk2"/>
                </a:solidFill>
              </a:rPr>
              <a:t>Inclusão : </a:t>
            </a:r>
            <a:r>
              <a:rPr lang="en-US" sz="3000" b="1" dirty="0">
                <a:solidFill>
                  <a:schemeClr val="dk2"/>
                </a:solidFill>
              </a:rPr>
              <a:t>s</a:t>
            </a:r>
            <a:r>
              <a:rPr lang="pt-BR" sz="3000" b="1" dirty="0" err="1" smtClean="0">
                <a:solidFill>
                  <a:schemeClr val="dk2"/>
                </a:solidFill>
              </a:rPr>
              <a:t>uperar</a:t>
            </a:r>
            <a:r>
              <a:rPr lang="pt-BR" sz="3000" b="1" dirty="0" smtClean="0">
                <a:solidFill>
                  <a:schemeClr val="dk2"/>
                </a:solidFill>
              </a:rPr>
              <a:t> as dicotomias ocidentais  </a:t>
            </a:r>
            <a:endParaRPr sz="3000" b="1" dirty="0">
              <a:solidFill>
                <a:schemeClr val="dk2"/>
              </a:solidFill>
            </a:endParaRPr>
          </a:p>
          <a:p>
            <a:pPr marL="0" lvl="0" indent="0" algn="l" rtl="0">
              <a:lnSpc>
                <a:spcPct val="115000"/>
              </a:lnSpc>
              <a:spcBef>
                <a:spcPts val="0"/>
              </a:spcBef>
              <a:spcAft>
                <a:spcPts val="0"/>
              </a:spcAft>
              <a:buSzPts val="1100"/>
              <a:buNone/>
            </a:pP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mente-corpo, </a:t>
            </a: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razão-emoção, </a:t>
            </a: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cultura-natureza, </a:t>
            </a: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indivíduo-sociedade, </a:t>
            </a: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aprendizagem-instinto, </a:t>
            </a: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pensamento-sensação, </a:t>
            </a: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pt-BR" sz="2400" dirty="0">
                <a:solidFill>
                  <a:srgbClr val="000000"/>
                </a:solidFill>
              </a:rPr>
              <a:t>sujeito-</a:t>
            </a:r>
            <a:r>
              <a:rPr lang="pt-BR" sz="2400" dirty="0" smtClean="0">
                <a:solidFill>
                  <a:srgbClr val="000000"/>
                </a:solidFill>
              </a:rPr>
              <a:t>objeto.</a:t>
            </a:r>
            <a:br>
              <a:rPr lang="pt-BR" sz="2400" dirty="0" smtClean="0">
                <a:solidFill>
                  <a:srgbClr val="000000"/>
                </a:solidFill>
              </a:rPr>
            </a:br>
            <a:endParaRPr sz="2400" dirty="0">
              <a:solidFill>
                <a:srgbClr val="000000"/>
              </a:solidFill>
            </a:endParaRPr>
          </a:p>
          <a:p>
            <a:pPr marL="0" lvl="0" indent="0" algn="l" rtl="0">
              <a:spcBef>
                <a:spcPts val="0"/>
              </a:spcBef>
              <a:spcAft>
                <a:spcPts val="0"/>
              </a:spcAft>
              <a:buClr>
                <a:schemeClr val="dk1"/>
              </a:buClr>
              <a:buFont typeface="Arial"/>
              <a:buNone/>
            </a:pPr>
            <a:endParaRPr sz="2400" dirty="0">
              <a:solidFill>
                <a:srgbClr val="000000"/>
              </a:solidFill>
            </a:endParaRPr>
          </a:p>
          <a:p>
            <a:pPr marL="0" marR="0" lvl="0" indent="0" algn="l" rtl="0">
              <a:spcBef>
                <a:spcPts val="0"/>
              </a:spcBef>
              <a:spcAft>
                <a:spcPts val="0"/>
              </a:spcAft>
              <a:buNone/>
            </a:pPr>
            <a:r>
              <a:rPr lang="pt-BR" sz="6600" b="1" i="0" u="none" strike="noStrike" cap="none" dirty="0">
                <a:solidFill>
                  <a:schemeClr val="dk2"/>
                </a:solidFill>
                <a:latin typeface="Calibri"/>
                <a:ea typeface="Calibri"/>
                <a:cs typeface="Calibri"/>
                <a:sym typeface="Calibri"/>
              </a:rPr>
              <a:t/>
            </a:r>
            <a:br>
              <a:rPr lang="pt-BR" sz="6600" b="1" i="0" u="none" strike="noStrike" cap="none" dirty="0">
                <a:solidFill>
                  <a:schemeClr val="dk2"/>
                </a:solidFill>
                <a:latin typeface="Calibri"/>
                <a:ea typeface="Calibri"/>
                <a:cs typeface="Calibri"/>
                <a:sym typeface="Calibri"/>
              </a:rPr>
            </a:br>
            <a:endParaRPr sz="6600" b="1" i="0" u="none" strike="noStrike" cap="none" dirty="0">
              <a:solidFill>
                <a:schemeClr val="dk2"/>
              </a:solidFill>
              <a:latin typeface="Calibri"/>
              <a:ea typeface="Calibri"/>
              <a:cs typeface="Calibri"/>
              <a:sym typeface="Calibri"/>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1004775" y="1988822"/>
            <a:ext cx="7345475" cy="3279229"/>
          </a:xfrm>
          <a:prstGeom prst="rect">
            <a:avLst/>
          </a:prstGeom>
          <a:noFill/>
          <a:ln>
            <a:noFill/>
          </a:ln>
        </p:spPr>
      </p:pic>
    </p:spTree>
    <p:extLst>
      <p:ext uri="{BB962C8B-B14F-4D97-AF65-F5344CB8AC3E}">
        <p14:creationId xmlns:p14="http://schemas.microsoft.com/office/powerpoint/2010/main" val="175722473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710" y="1529950"/>
            <a:ext cx="8124599" cy="3170099"/>
          </a:xfrm>
          <a:prstGeom prst="rect">
            <a:avLst/>
          </a:prstGeom>
        </p:spPr>
        <p:txBody>
          <a:bodyPr wrap="square">
            <a:spAutoFit/>
          </a:bodyPr>
          <a:lstStyle/>
          <a:p>
            <a:r>
              <a:rPr lang="pt-BR" sz="2800" dirty="0"/>
              <a:t> </a:t>
            </a:r>
            <a:endParaRPr lang="pt-BR" sz="2800" dirty="0" smtClean="0"/>
          </a:p>
          <a:p>
            <a:endParaRPr lang="pt-BR" sz="2800" dirty="0"/>
          </a:p>
          <a:p>
            <a:r>
              <a:rPr lang="pt-BR" sz="2400" dirty="0" smtClean="0"/>
              <a:t>SÃO </a:t>
            </a:r>
            <a:r>
              <a:rPr lang="pt-BR" sz="2400" dirty="0"/>
              <a:t>PAULO (Município). Decreto nº 58.526, de 23 de novembro de 2018. Institui o Plano Municipal de Promoção da Igualdade Racial – PLAMPIR.</a:t>
            </a:r>
            <a:r>
              <a:rPr lang="en-US" sz="2400" dirty="0"/>
              <a:t> </a:t>
            </a:r>
            <a:endParaRPr lang="en-US" sz="2400" dirty="0" smtClean="0"/>
          </a:p>
          <a:p>
            <a:endParaRPr lang="en-US" sz="2400" dirty="0"/>
          </a:p>
          <a:p>
            <a:endParaRPr lang="en-US" sz="2400" dirty="0" smtClean="0"/>
          </a:p>
          <a:p>
            <a:endParaRPr lang="en-US" sz="2400" dirty="0"/>
          </a:p>
        </p:txBody>
      </p:sp>
      <p:sp>
        <p:nvSpPr>
          <p:cNvPr id="5" name="TextBox 4"/>
          <p:cNvSpPr txBox="1"/>
          <p:nvPr/>
        </p:nvSpPr>
        <p:spPr>
          <a:xfrm>
            <a:off x="1897269" y="1254559"/>
            <a:ext cx="3488529" cy="461665"/>
          </a:xfrm>
          <a:prstGeom prst="rect">
            <a:avLst/>
          </a:prstGeom>
          <a:noFill/>
        </p:spPr>
        <p:txBody>
          <a:bodyPr wrap="square" rtlCol="0">
            <a:spAutoFit/>
          </a:bodyPr>
          <a:lstStyle/>
          <a:p>
            <a:r>
              <a:rPr lang="en-US" sz="2400" b="1" dirty="0" smtClean="0"/>
              <a:t>		2018 </a:t>
            </a:r>
            <a:endParaRPr lang="en-US" sz="2400" b="1" dirty="0"/>
          </a:p>
        </p:txBody>
      </p:sp>
      <p:sp>
        <p:nvSpPr>
          <p:cNvPr id="2" name="TextBox 1"/>
          <p:cNvSpPr txBox="1"/>
          <p:nvPr/>
        </p:nvSpPr>
        <p:spPr>
          <a:xfrm>
            <a:off x="1254646" y="4008468"/>
            <a:ext cx="6395636" cy="307777"/>
          </a:xfrm>
          <a:prstGeom prst="rect">
            <a:avLst/>
          </a:prstGeom>
          <a:noFill/>
        </p:spPr>
        <p:txBody>
          <a:bodyPr wrap="square" rtlCol="0">
            <a:spAutoFit/>
          </a:bodyPr>
          <a:lstStyle/>
          <a:p>
            <a:r>
              <a:rPr lang="en-US" dirty="0"/>
              <a:t>https://</a:t>
            </a:r>
            <a:r>
              <a:rPr lang="en-US" dirty="0" err="1"/>
              <a:t>www.youtube.com</a:t>
            </a:r>
            <a:r>
              <a:rPr lang="en-US" dirty="0"/>
              <a:t>/</a:t>
            </a:r>
            <a:r>
              <a:rPr lang="en-US" dirty="0" err="1"/>
              <a:t>watch?v</a:t>
            </a:r>
            <a:r>
              <a:rPr lang="en-US" dirty="0"/>
              <a:t>=</a:t>
            </a:r>
            <a:r>
              <a:rPr lang="en-US" dirty="0" err="1" smtClean="0"/>
              <a:t>QzsOuOtgIeo</a:t>
            </a:r>
            <a:endParaRPr lang="en-US" dirty="0"/>
          </a:p>
        </p:txBody>
      </p:sp>
    </p:spTree>
    <p:extLst>
      <p:ext uri="{BB962C8B-B14F-4D97-AF65-F5344CB8AC3E}">
        <p14:creationId xmlns:p14="http://schemas.microsoft.com/office/powerpoint/2010/main" val="48234371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9"/>
          <p:cNvPicPr preferRelativeResize="0"/>
          <p:nvPr/>
        </p:nvPicPr>
        <p:blipFill>
          <a:blip r:embed="rId3">
            <a:extLst>
              <a:ext uri="{28A0092B-C50C-407E-A947-70E740481C1C}">
                <a14:useLocalDpi xmlns:a14="http://schemas.microsoft.com/office/drawing/2010/main" val="0"/>
              </a:ext>
            </a:extLst>
          </a:blip>
          <a:stretch>
            <a:fillRect/>
          </a:stretch>
        </p:blipFill>
        <p:spPr>
          <a:xfrm>
            <a:off x="1004775" y="1872766"/>
            <a:ext cx="7345475" cy="3543092"/>
          </a:xfrm>
          <a:prstGeom prst="rect">
            <a:avLst/>
          </a:prstGeom>
          <a:noFill/>
          <a:ln>
            <a:noFill/>
          </a:ln>
        </p:spPr>
      </p:pic>
    </p:spTree>
    <p:extLst>
      <p:ext uri="{BB962C8B-B14F-4D97-AF65-F5344CB8AC3E}">
        <p14:creationId xmlns:p14="http://schemas.microsoft.com/office/powerpoint/2010/main" val="3726191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334"/>
            <a:ext cx="8229600" cy="1143000"/>
          </a:xfrm>
        </p:spPr>
        <p:txBody>
          <a:bodyPr/>
          <a:lstStyle/>
          <a:p>
            <a:r>
              <a:rPr lang="en-US" dirty="0" smtClean="0"/>
              <a:t/>
            </a:r>
            <a:br>
              <a:rPr lang="en-US" dirty="0" smtClean="0"/>
            </a:br>
            <a:r>
              <a:rPr lang="en-US" sz="2800" b="1" dirty="0" smtClean="0">
                <a:solidFill>
                  <a:srgbClr val="FF0000"/>
                </a:solidFill>
              </a:rPr>
              <a:t>DECRETO </a:t>
            </a:r>
            <a:r>
              <a:rPr lang="en-US" sz="2800" b="1" dirty="0">
                <a:solidFill>
                  <a:srgbClr val="FF0000"/>
                </a:solidFill>
              </a:rPr>
              <a:t>Nº 58.526, DE 23 DE NOVEMBRO DE 2018</a:t>
            </a:r>
            <a:br>
              <a:rPr lang="en-US" sz="2800" b="1" dirty="0">
                <a:solidFill>
                  <a:srgbClr val="FF0000"/>
                </a:solidFill>
              </a:rPr>
            </a:br>
            <a:endParaRPr lang="en-US" sz="2800" b="1" dirty="0">
              <a:solidFill>
                <a:srgbClr val="FF0000"/>
              </a:solidFill>
            </a:endParaRPr>
          </a:p>
        </p:txBody>
      </p:sp>
      <p:sp>
        <p:nvSpPr>
          <p:cNvPr id="3" name="TextBox 2"/>
          <p:cNvSpPr txBox="1"/>
          <p:nvPr/>
        </p:nvSpPr>
        <p:spPr>
          <a:xfrm>
            <a:off x="122405" y="1667644"/>
            <a:ext cx="8660120" cy="4955203"/>
          </a:xfrm>
          <a:prstGeom prst="rect">
            <a:avLst/>
          </a:prstGeom>
          <a:noFill/>
        </p:spPr>
        <p:txBody>
          <a:bodyPr wrap="square" rtlCol="0">
            <a:spAutoFit/>
          </a:bodyPr>
          <a:lstStyle/>
          <a:p>
            <a:endParaRPr lang="en-US" sz="1000" dirty="0"/>
          </a:p>
          <a:p>
            <a:r>
              <a:rPr lang="en-US" sz="2400" dirty="0">
                <a:solidFill>
                  <a:srgbClr val="FF0000"/>
                </a:solidFill>
              </a:rPr>
              <a:t>Institui o Plano Municipal de Promoção da </a:t>
            </a:r>
            <a:r>
              <a:rPr lang="en-US" sz="2400" dirty="0" err="1">
                <a:solidFill>
                  <a:srgbClr val="FF0000"/>
                </a:solidFill>
              </a:rPr>
              <a:t>Igualdade</a:t>
            </a:r>
            <a:r>
              <a:rPr lang="en-US" sz="2400" dirty="0">
                <a:solidFill>
                  <a:srgbClr val="FF0000"/>
                </a:solidFill>
              </a:rPr>
              <a:t> Racial - PLAMPIR.</a:t>
            </a:r>
          </a:p>
          <a:p>
            <a:endParaRPr lang="en-US" sz="2400" dirty="0"/>
          </a:p>
          <a:p>
            <a:r>
              <a:rPr lang="en-US" sz="2400" dirty="0">
                <a:latin typeface="Calibri"/>
                <a:cs typeface="Calibri"/>
              </a:rPr>
              <a:t>D E C R E T A</a:t>
            </a:r>
            <a:r>
              <a:rPr lang="en-US" sz="2400" dirty="0" smtClean="0">
                <a:latin typeface="Calibri"/>
                <a:cs typeface="Calibri"/>
              </a:rPr>
              <a:t>:</a:t>
            </a:r>
            <a:endParaRPr lang="en-US" sz="2400" dirty="0">
              <a:latin typeface="Calibri"/>
              <a:cs typeface="Calibri"/>
            </a:endParaRPr>
          </a:p>
          <a:p>
            <a:r>
              <a:rPr lang="en-US" sz="2400" dirty="0">
                <a:latin typeface="Calibri"/>
                <a:cs typeface="Calibri"/>
              </a:rPr>
              <a:t>Art. 1º </a:t>
            </a:r>
            <a:r>
              <a:rPr lang="en-US" sz="2400" dirty="0" err="1">
                <a:latin typeface="Calibri"/>
                <a:cs typeface="Calibri"/>
              </a:rPr>
              <a:t>Fica</a:t>
            </a:r>
            <a:r>
              <a:rPr lang="en-US" sz="2400" dirty="0">
                <a:latin typeface="Calibri"/>
                <a:cs typeface="Calibri"/>
              </a:rPr>
              <a:t> instituído o Plano Municipal de Promoção da </a:t>
            </a:r>
            <a:r>
              <a:rPr lang="en-US" sz="2400" dirty="0" err="1">
                <a:solidFill>
                  <a:srgbClr val="FF0000"/>
                </a:solidFill>
                <a:latin typeface="Calibri"/>
                <a:cs typeface="Calibri"/>
              </a:rPr>
              <a:t>Igualdade</a:t>
            </a:r>
            <a:r>
              <a:rPr lang="en-US" sz="2400" dirty="0">
                <a:solidFill>
                  <a:srgbClr val="FF0000"/>
                </a:solidFill>
                <a:latin typeface="Calibri"/>
                <a:cs typeface="Calibri"/>
              </a:rPr>
              <a:t> Racial </a:t>
            </a:r>
            <a:r>
              <a:rPr lang="en-US" sz="2400" dirty="0">
                <a:latin typeface="Calibri"/>
                <a:cs typeface="Calibri"/>
              </a:rPr>
              <a:t>- PLAMPIR, </a:t>
            </a:r>
            <a:r>
              <a:rPr lang="en-US" sz="2400" dirty="0" err="1">
                <a:latin typeface="Calibri"/>
                <a:cs typeface="Calibri"/>
              </a:rPr>
              <a:t>contendo</a:t>
            </a:r>
            <a:r>
              <a:rPr lang="en-US" sz="2400" dirty="0">
                <a:latin typeface="Calibri"/>
                <a:cs typeface="Calibri"/>
              </a:rPr>
              <a:t> as propostas de ações governamentais para a promoção da </a:t>
            </a:r>
            <a:r>
              <a:rPr lang="en-US" sz="2400" dirty="0" err="1">
                <a:solidFill>
                  <a:schemeClr val="tx1"/>
                </a:solidFill>
                <a:latin typeface="Calibri"/>
                <a:cs typeface="Calibri"/>
              </a:rPr>
              <a:t>igualdade</a:t>
            </a:r>
            <a:r>
              <a:rPr lang="en-US" sz="2400" dirty="0">
                <a:solidFill>
                  <a:schemeClr val="tx1"/>
                </a:solidFill>
                <a:latin typeface="Calibri"/>
                <a:cs typeface="Calibri"/>
              </a:rPr>
              <a:t> racial, </a:t>
            </a:r>
            <a:r>
              <a:rPr lang="en-US" sz="2400" dirty="0" err="1">
                <a:latin typeface="Calibri"/>
                <a:cs typeface="Calibri"/>
              </a:rPr>
              <a:t>conforme</a:t>
            </a:r>
            <a:r>
              <a:rPr lang="en-US" sz="2400" dirty="0">
                <a:latin typeface="Calibri"/>
                <a:cs typeface="Calibri"/>
              </a:rPr>
              <a:t> o </a:t>
            </a:r>
            <a:r>
              <a:rPr lang="en-US" sz="2400" dirty="0" err="1">
                <a:latin typeface="Calibri"/>
                <a:cs typeface="Calibri"/>
              </a:rPr>
              <a:t>Anexo</a:t>
            </a:r>
            <a:r>
              <a:rPr lang="en-US" sz="2400" dirty="0">
                <a:latin typeface="Calibri"/>
                <a:cs typeface="Calibri"/>
              </a:rPr>
              <a:t> Único </a:t>
            </a:r>
            <a:r>
              <a:rPr lang="en-US" sz="2400" dirty="0" err="1">
                <a:latin typeface="Calibri"/>
                <a:cs typeface="Calibri"/>
              </a:rPr>
              <a:t>deste</a:t>
            </a:r>
            <a:r>
              <a:rPr lang="en-US" sz="2400" dirty="0">
                <a:latin typeface="Calibri"/>
                <a:cs typeface="Calibri"/>
              </a:rPr>
              <a:t> </a:t>
            </a:r>
            <a:r>
              <a:rPr lang="en-US" sz="2400" dirty="0" err="1">
                <a:latin typeface="Calibri"/>
                <a:cs typeface="Calibri"/>
              </a:rPr>
              <a:t>decreto</a:t>
            </a:r>
            <a:r>
              <a:rPr lang="en-US" sz="2400" dirty="0">
                <a:latin typeface="Calibri"/>
                <a:cs typeface="Calibri"/>
              </a:rPr>
              <a:t>.</a:t>
            </a:r>
          </a:p>
          <a:p>
            <a:endParaRPr lang="en-US" sz="2400" dirty="0">
              <a:latin typeface="Calibri"/>
              <a:cs typeface="Calibri"/>
            </a:endParaRPr>
          </a:p>
          <a:p>
            <a:r>
              <a:rPr lang="en-US" sz="2400" dirty="0">
                <a:latin typeface="Calibri"/>
                <a:cs typeface="Calibri"/>
              </a:rPr>
              <a:t>Art. 2º O PLAMPIR tem como objetivo principal </a:t>
            </a:r>
            <a:r>
              <a:rPr lang="en-US" sz="2400" dirty="0" err="1">
                <a:latin typeface="Calibri"/>
                <a:cs typeface="Calibri"/>
              </a:rPr>
              <a:t>reduzir</a:t>
            </a:r>
            <a:r>
              <a:rPr lang="en-US" sz="2400" dirty="0">
                <a:latin typeface="Calibri"/>
                <a:cs typeface="Calibri"/>
              </a:rPr>
              <a:t> as desigualdades étnico-</a:t>
            </a:r>
            <a:r>
              <a:rPr lang="en-US" sz="2400" dirty="0" err="1">
                <a:latin typeface="Calibri"/>
                <a:cs typeface="Calibri"/>
              </a:rPr>
              <a:t>raciais</a:t>
            </a:r>
            <a:r>
              <a:rPr lang="en-US" sz="2400" dirty="0">
                <a:latin typeface="Calibri"/>
                <a:cs typeface="Calibri"/>
              </a:rPr>
              <a:t> no </a:t>
            </a:r>
            <a:r>
              <a:rPr lang="en-US" sz="2400" dirty="0" err="1">
                <a:latin typeface="Calibri"/>
                <a:cs typeface="Calibri"/>
              </a:rPr>
              <a:t>Município</a:t>
            </a:r>
            <a:r>
              <a:rPr lang="en-US" sz="2400" dirty="0">
                <a:latin typeface="Calibri"/>
                <a:cs typeface="Calibri"/>
              </a:rPr>
              <a:t> de São Paulo, com ênfase na população </a:t>
            </a:r>
            <a:r>
              <a:rPr lang="en-US" sz="2400" dirty="0" err="1">
                <a:latin typeface="Calibri"/>
                <a:cs typeface="Calibri"/>
              </a:rPr>
              <a:t>negra</a:t>
            </a:r>
            <a:r>
              <a:rPr lang="en-US" sz="2400" dirty="0">
                <a:latin typeface="Calibri"/>
                <a:cs typeface="Calibri"/>
              </a:rPr>
              <a:t> e nos povos indígenas.</a:t>
            </a:r>
          </a:p>
          <a:p>
            <a:endParaRPr lang="en-US" sz="1800" dirty="0"/>
          </a:p>
        </p:txBody>
      </p:sp>
    </p:spTree>
    <p:extLst>
      <p:ext uri="{BB962C8B-B14F-4D97-AF65-F5344CB8AC3E}">
        <p14:creationId xmlns:p14="http://schemas.microsoft.com/office/powerpoint/2010/main" val="206167343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08" y="1392255"/>
            <a:ext cx="8782525" cy="4216539"/>
          </a:xfrm>
          <a:prstGeom prst="rect">
            <a:avLst/>
          </a:prstGeom>
          <a:noFill/>
        </p:spPr>
        <p:txBody>
          <a:bodyPr wrap="square" rtlCol="0">
            <a:spAutoFit/>
          </a:bodyPr>
          <a:lstStyle/>
          <a:p>
            <a:endParaRPr lang="en-US" sz="2400" dirty="0" smtClean="0">
              <a:solidFill>
                <a:srgbClr val="FF0000"/>
              </a:solidFill>
            </a:endParaRPr>
          </a:p>
          <a:p>
            <a:endParaRPr lang="en-US" sz="2400" dirty="0">
              <a:solidFill>
                <a:srgbClr val="FF0000"/>
              </a:solidFill>
            </a:endParaRPr>
          </a:p>
          <a:p>
            <a:endParaRPr lang="en-US" sz="2400" dirty="0">
              <a:solidFill>
                <a:srgbClr val="FF0000"/>
              </a:solidFill>
            </a:endParaRPr>
          </a:p>
          <a:p>
            <a:r>
              <a:rPr lang="en-US" sz="2400" dirty="0" err="1" smtClean="0">
                <a:solidFill>
                  <a:srgbClr val="FF0000"/>
                </a:solidFill>
              </a:rPr>
              <a:t>Implementar</a:t>
            </a:r>
            <a:r>
              <a:rPr lang="en-US" sz="2400" dirty="0" smtClean="0">
                <a:solidFill>
                  <a:srgbClr val="FF0000"/>
                </a:solidFill>
              </a:rPr>
              <a:t>, na rede escolar pública, a prática de </a:t>
            </a:r>
            <a:r>
              <a:rPr lang="en-US" sz="2400" dirty="0" err="1" smtClean="0">
                <a:solidFill>
                  <a:srgbClr val="FF0000"/>
                </a:solidFill>
              </a:rPr>
              <a:t>esportes</a:t>
            </a:r>
            <a:r>
              <a:rPr lang="en-US" sz="2400" dirty="0" smtClean="0">
                <a:solidFill>
                  <a:srgbClr val="FF0000"/>
                </a:solidFill>
              </a:rPr>
              <a:t>, </a:t>
            </a:r>
            <a:r>
              <a:rPr lang="en-US" sz="2400" dirty="0" err="1" smtClean="0">
                <a:solidFill>
                  <a:srgbClr val="FF0000"/>
                </a:solidFill>
              </a:rPr>
              <a:t>lazer</a:t>
            </a:r>
            <a:r>
              <a:rPr lang="en-US" sz="2400" dirty="0" smtClean="0">
                <a:solidFill>
                  <a:srgbClr val="FF0000"/>
                </a:solidFill>
              </a:rPr>
              <a:t>, </a:t>
            </a:r>
            <a:r>
              <a:rPr lang="en-US" sz="2400" dirty="0" err="1" smtClean="0">
                <a:solidFill>
                  <a:srgbClr val="FF0000"/>
                </a:solidFill>
              </a:rPr>
              <a:t>recreação</a:t>
            </a:r>
            <a:r>
              <a:rPr lang="en-US" sz="2400" dirty="0" smtClean="0">
                <a:solidFill>
                  <a:srgbClr val="FF0000"/>
                </a:solidFill>
              </a:rPr>
              <a:t> e cultura, valorizando conhecimentos e saberes dos povos indígenas e das </a:t>
            </a:r>
            <a:r>
              <a:rPr lang="en-US" sz="2400" dirty="0" err="1" smtClean="0">
                <a:solidFill>
                  <a:srgbClr val="FF0000"/>
                </a:solidFill>
              </a:rPr>
              <a:t>religiões</a:t>
            </a:r>
            <a:r>
              <a:rPr lang="en-US" sz="2400" dirty="0" smtClean="0">
                <a:solidFill>
                  <a:srgbClr val="FF0000"/>
                </a:solidFill>
              </a:rPr>
              <a:t> de matrizes africanas.</a:t>
            </a:r>
          </a:p>
          <a:p>
            <a:endParaRPr lang="en-US" sz="2000" dirty="0" smtClean="0"/>
          </a:p>
          <a:p>
            <a:pPr marL="457200" indent="-457200">
              <a:buAutoNum type="arabicPeriod"/>
            </a:pPr>
            <a:r>
              <a:rPr lang="en-US" sz="2000" dirty="0" err="1" smtClean="0"/>
              <a:t>Incentivar</a:t>
            </a:r>
            <a:r>
              <a:rPr lang="en-US" sz="2000" dirty="0" smtClean="0"/>
              <a:t> que as </a:t>
            </a:r>
            <a:r>
              <a:rPr lang="en-US" sz="2000" dirty="0" err="1" smtClean="0"/>
              <a:t>unidades</a:t>
            </a:r>
            <a:r>
              <a:rPr lang="en-US" sz="2000" dirty="0" smtClean="0"/>
              <a:t> educacionais </a:t>
            </a:r>
            <a:r>
              <a:rPr lang="en-US" sz="2000" dirty="0" err="1" smtClean="0"/>
              <a:t>façam</a:t>
            </a:r>
            <a:r>
              <a:rPr lang="en-US" sz="2000" dirty="0" smtClean="0"/>
              <a:t> a </a:t>
            </a:r>
            <a:r>
              <a:rPr lang="en-US" sz="2000" dirty="0" err="1" smtClean="0"/>
              <a:t>adesão</a:t>
            </a:r>
            <a:r>
              <a:rPr lang="en-US" sz="2000" dirty="0" smtClean="0"/>
              <a:t> a </a:t>
            </a:r>
            <a:r>
              <a:rPr lang="en-US" sz="2000" dirty="0" err="1" smtClean="0"/>
              <a:t>programas</a:t>
            </a:r>
            <a:r>
              <a:rPr lang="en-US" sz="2000" dirty="0" smtClean="0"/>
              <a:t> de  incentivo </a:t>
            </a:r>
            <a:r>
              <a:rPr lang="en-US" sz="2000" dirty="0" err="1" smtClean="0"/>
              <a:t>federais</a:t>
            </a:r>
            <a:r>
              <a:rPr lang="en-US" sz="2000" dirty="0" smtClean="0"/>
              <a:t> e estaduais, </a:t>
            </a:r>
            <a:r>
              <a:rPr lang="en-US" sz="2000" dirty="0" err="1" smtClean="0"/>
              <a:t>optando</a:t>
            </a:r>
            <a:r>
              <a:rPr lang="en-US" sz="2000" dirty="0" smtClean="0"/>
              <a:t> </a:t>
            </a:r>
            <a:r>
              <a:rPr lang="en-US" sz="2000" dirty="0" err="1" smtClean="0"/>
              <a:t>regularmente</a:t>
            </a:r>
            <a:r>
              <a:rPr lang="en-US" sz="2000" dirty="0" smtClean="0"/>
              <a:t> por atividades/oficinas que valorizem a </a:t>
            </a:r>
            <a:r>
              <a:rPr lang="en-US" sz="2000" dirty="0" err="1" smtClean="0"/>
              <a:t>história</a:t>
            </a:r>
            <a:r>
              <a:rPr lang="en-US" sz="2000" dirty="0" smtClean="0"/>
              <a:t> e cultura </a:t>
            </a:r>
            <a:r>
              <a:rPr lang="en-US" sz="2000" dirty="0" err="1" smtClean="0"/>
              <a:t>africana</a:t>
            </a:r>
            <a:r>
              <a:rPr lang="en-US" sz="2000" dirty="0" smtClean="0"/>
              <a:t>, afro-brasileira e indígena.</a:t>
            </a:r>
            <a:endParaRPr lang="en-US" sz="2000" dirty="0"/>
          </a:p>
        </p:txBody>
      </p:sp>
      <p:sp>
        <p:nvSpPr>
          <p:cNvPr id="4" name="TextBox 3"/>
          <p:cNvSpPr txBox="1"/>
          <p:nvPr/>
        </p:nvSpPr>
        <p:spPr>
          <a:xfrm>
            <a:off x="351913" y="979169"/>
            <a:ext cx="7390173" cy="1292662"/>
          </a:xfrm>
          <a:prstGeom prst="rect">
            <a:avLst/>
          </a:prstGeom>
          <a:noFill/>
        </p:spPr>
        <p:txBody>
          <a:bodyPr wrap="square" rtlCol="0">
            <a:spAutoFit/>
          </a:bodyPr>
          <a:lstStyle/>
          <a:p>
            <a:r>
              <a:rPr lang="en-US" sz="3200" dirty="0">
                <a:solidFill>
                  <a:srgbClr val="FF0000"/>
                </a:solidFill>
                <a:latin typeface="Calibri"/>
                <a:cs typeface="Calibri"/>
              </a:rPr>
              <a:t>DECRETO Nº 58.526, DE 23 DE NOVEMBRO DE </a:t>
            </a:r>
            <a:r>
              <a:rPr lang="en-US" sz="3200" dirty="0" smtClean="0">
                <a:solidFill>
                  <a:srgbClr val="FF0000"/>
                </a:solidFill>
                <a:latin typeface="Calibri"/>
                <a:cs typeface="Calibri"/>
              </a:rPr>
              <a:t>2018-  </a:t>
            </a:r>
            <a:r>
              <a:rPr lang="en-US" sz="3200" dirty="0">
                <a:solidFill>
                  <a:srgbClr val="FF0000"/>
                </a:solidFill>
                <a:latin typeface="Calibri"/>
                <a:cs typeface="Calibri"/>
              </a:rPr>
              <a:t>META 2</a:t>
            </a:r>
          </a:p>
          <a:p>
            <a:endParaRPr lang="en-US" b="1" dirty="0">
              <a:solidFill>
                <a:srgbClr val="FF0000"/>
              </a:solidFill>
            </a:endParaRPr>
          </a:p>
        </p:txBody>
      </p:sp>
    </p:spTree>
    <p:extLst>
      <p:ext uri="{BB962C8B-B14F-4D97-AF65-F5344CB8AC3E}">
        <p14:creationId xmlns:p14="http://schemas.microsoft.com/office/powerpoint/2010/main" val="76563133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EIXO </a:t>
            </a:r>
            <a:r>
              <a:rPr lang="en-US" sz="3600" b="1" dirty="0">
                <a:solidFill>
                  <a:schemeClr val="tx1"/>
                </a:solidFill>
              </a:rPr>
              <a:t>6 – EDUCAÇÃO E RELAÇÕES ÉTNICO-RACIAIS META 1</a:t>
            </a:r>
            <a:br>
              <a:rPr lang="en-US" sz="3600" b="1" dirty="0">
                <a:solidFill>
                  <a:schemeClr val="tx1"/>
                </a:solidFill>
              </a:rPr>
            </a:br>
            <a:endParaRPr lang="en-US" sz="3600" dirty="0">
              <a:solidFill>
                <a:schemeClr val="tx1"/>
              </a:solidFill>
            </a:endParaRPr>
          </a:p>
        </p:txBody>
      </p:sp>
      <p:sp>
        <p:nvSpPr>
          <p:cNvPr id="3" name="Text Placeholder 2"/>
          <p:cNvSpPr>
            <a:spLocks noGrp="1"/>
          </p:cNvSpPr>
          <p:nvPr>
            <p:ph type="body" idx="1"/>
          </p:nvPr>
        </p:nvSpPr>
        <p:spPr/>
        <p:txBody>
          <a:bodyPr/>
          <a:lstStyle/>
          <a:p>
            <a:endParaRPr lang="en-US" sz="2000" b="1" dirty="0">
              <a:solidFill>
                <a:srgbClr val="FF0000"/>
              </a:solidFill>
            </a:endParaRPr>
          </a:p>
          <a:p>
            <a:pPr marL="25400" indent="0">
              <a:buNone/>
            </a:pPr>
            <a:r>
              <a:rPr lang="en-US" sz="2000" dirty="0"/>
              <a:t>6. Fomentar ações que </a:t>
            </a:r>
            <a:r>
              <a:rPr lang="en-US" sz="2000" dirty="0" err="1"/>
              <a:t>garantam</a:t>
            </a:r>
            <a:r>
              <a:rPr lang="en-US" sz="2000" dirty="0"/>
              <a:t> o respeito à diversidade étnico-racial, com a valorização e </a:t>
            </a:r>
            <a:r>
              <a:rPr lang="en-US" sz="2000" dirty="0" err="1"/>
              <a:t>preservação</a:t>
            </a:r>
            <a:r>
              <a:rPr lang="en-US" sz="2000" dirty="0"/>
              <a:t> da cultura </a:t>
            </a:r>
            <a:r>
              <a:rPr lang="en-US" sz="2000" dirty="0" err="1"/>
              <a:t>negra</a:t>
            </a:r>
            <a:r>
              <a:rPr lang="en-US" sz="2000" dirty="0"/>
              <a:t> e indígena na rede municipal de ensino.</a:t>
            </a:r>
          </a:p>
          <a:p>
            <a:pPr marL="25400" indent="0">
              <a:buNone/>
            </a:pPr>
            <a:r>
              <a:rPr lang="en-US" sz="2000" dirty="0"/>
              <a:t>7. Realizar, em </a:t>
            </a:r>
            <a:r>
              <a:rPr lang="en-US" sz="2000" dirty="0" err="1"/>
              <a:t>parceria</a:t>
            </a:r>
            <a:r>
              <a:rPr lang="en-US" sz="2000" dirty="0"/>
              <a:t> com a </a:t>
            </a:r>
            <a:r>
              <a:rPr lang="en-US" sz="2000" dirty="0" err="1"/>
              <a:t>Secretaria</a:t>
            </a:r>
            <a:r>
              <a:rPr lang="en-US" sz="2000" dirty="0"/>
              <a:t> Municipal de Educação, </a:t>
            </a:r>
            <a:r>
              <a:rPr lang="en-US" sz="2000" dirty="0" err="1"/>
              <a:t>conferências</a:t>
            </a:r>
            <a:r>
              <a:rPr lang="en-US" sz="2000" dirty="0"/>
              <a:t> municipais </a:t>
            </a:r>
            <a:r>
              <a:rPr lang="en-US" sz="2000" dirty="0" err="1"/>
              <a:t>bienais</a:t>
            </a:r>
            <a:r>
              <a:rPr lang="en-US" sz="2000" dirty="0"/>
              <a:t> de educação para as relações étnico-</a:t>
            </a:r>
            <a:r>
              <a:rPr lang="en-US" sz="2000" dirty="0" err="1"/>
              <a:t>raciais</a:t>
            </a:r>
            <a:r>
              <a:rPr lang="en-US" sz="2000" dirty="0"/>
              <a:t> e </a:t>
            </a:r>
            <a:r>
              <a:rPr lang="en-US" sz="2000" dirty="0" err="1"/>
              <a:t>história</a:t>
            </a:r>
            <a:r>
              <a:rPr lang="en-US" sz="2000" dirty="0"/>
              <a:t> e cultura afro-brasileira e indígena.</a:t>
            </a:r>
          </a:p>
          <a:p>
            <a:pPr marL="25400" indent="0">
              <a:buNone/>
            </a:pPr>
            <a:r>
              <a:rPr lang="en-US" sz="2000" dirty="0"/>
              <a:t>8. Realizar </a:t>
            </a:r>
            <a:r>
              <a:rPr lang="en-US" sz="2000" dirty="0" err="1"/>
              <a:t>periodicamente</a:t>
            </a:r>
            <a:r>
              <a:rPr lang="en-US" sz="2000" dirty="0"/>
              <a:t> pesquisa survey e pesquisa qualitativa para </a:t>
            </a:r>
            <a:r>
              <a:rPr lang="en-US" sz="2000" dirty="0" err="1" smtClean="0"/>
              <a:t>mapeamento</a:t>
            </a:r>
            <a:r>
              <a:rPr lang="en-US" sz="2000" dirty="0" smtClean="0"/>
              <a:t> e </a:t>
            </a:r>
            <a:r>
              <a:rPr lang="en-US" sz="2000" dirty="0" err="1"/>
              <a:t>diagnóstico</a:t>
            </a:r>
            <a:r>
              <a:rPr lang="en-US" sz="2000" dirty="0"/>
              <a:t> da implementação das Leis </a:t>
            </a:r>
            <a:r>
              <a:rPr lang="en-US" sz="2000" dirty="0" err="1"/>
              <a:t>Federais</a:t>
            </a:r>
            <a:r>
              <a:rPr lang="en-US" sz="2000" dirty="0"/>
              <a:t> nº 10.639, de 2003, e nº 11.645, de 2008, na rede municipal de ensino.</a:t>
            </a:r>
          </a:p>
          <a:p>
            <a:pPr marL="25400" indent="0">
              <a:buNone/>
            </a:pPr>
            <a:r>
              <a:rPr lang="en-US" sz="2000" dirty="0"/>
              <a:t>9. Fomentar </a:t>
            </a:r>
            <a:r>
              <a:rPr lang="en-US" sz="2000" dirty="0" err="1"/>
              <a:t>visitas</a:t>
            </a:r>
            <a:r>
              <a:rPr lang="en-US" sz="2000" dirty="0"/>
              <a:t> pedagógicas e culturais das escolas às </a:t>
            </a:r>
            <a:r>
              <a:rPr lang="en-US" sz="2000" dirty="0" err="1"/>
              <a:t>comunidades</a:t>
            </a:r>
            <a:r>
              <a:rPr lang="en-US" sz="2000" dirty="0"/>
              <a:t> tradicionais de </a:t>
            </a:r>
            <a:r>
              <a:rPr lang="en-US" sz="2000" dirty="0" err="1"/>
              <a:t>quilombos</a:t>
            </a:r>
            <a:r>
              <a:rPr lang="en-US" sz="2000" dirty="0"/>
              <a:t> e </a:t>
            </a:r>
            <a:r>
              <a:rPr lang="en-US" sz="2000" dirty="0" err="1"/>
              <a:t>aldeias</a:t>
            </a:r>
            <a:r>
              <a:rPr lang="en-US" sz="2000" dirty="0"/>
              <a:t> indígenas. </a:t>
            </a:r>
          </a:p>
          <a:p>
            <a:endParaRPr lang="en-US" dirty="0"/>
          </a:p>
        </p:txBody>
      </p:sp>
    </p:spTree>
    <p:extLst>
      <p:ext uri="{BB962C8B-B14F-4D97-AF65-F5344CB8AC3E}">
        <p14:creationId xmlns:p14="http://schemas.microsoft.com/office/powerpoint/2010/main" val="144923073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0000"/>
                </a:solidFill>
              </a:rPr>
              <a:t/>
            </a:r>
            <a:br>
              <a:rPr lang="en-US" sz="2400" dirty="0" smtClean="0">
                <a:solidFill>
                  <a:srgbClr val="000000"/>
                </a:solidFill>
              </a:rPr>
            </a:br>
            <a:r>
              <a:rPr lang="en-US" sz="2400" dirty="0">
                <a:solidFill>
                  <a:srgbClr val="000000"/>
                </a:solidFill>
              </a:rPr>
              <a:t/>
            </a:r>
            <a:br>
              <a:rPr lang="en-US" sz="2400" dirty="0">
                <a:solidFill>
                  <a:srgbClr val="000000"/>
                </a:solidFill>
              </a:rPr>
            </a:br>
            <a:r>
              <a:rPr lang="en-US" sz="2400" dirty="0" smtClean="0">
                <a:solidFill>
                  <a:srgbClr val="000000"/>
                </a:solidFill>
              </a:rPr>
              <a:t>ANEXO </a:t>
            </a:r>
            <a:r>
              <a:rPr lang="en-US" sz="2400" dirty="0">
                <a:solidFill>
                  <a:srgbClr val="000000"/>
                </a:solidFill>
              </a:rPr>
              <a:t>ÚNICO INTEGRANTE DO DECRETO Nº 58.526, DE 23 DE NOVEMBRO </a:t>
            </a:r>
            <a:r>
              <a:rPr lang="en-US" sz="2400" dirty="0" smtClean="0">
                <a:solidFill>
                  <a:srgbClr val="000000"/>
                </a:solidFill>
              </a:rPr>
              <a:t>2018PLANO </a:t>
            </a:r>
            <a:r>
              <a:rPr lang="en-US" sz="2400" dirty="0">
                <a:solidFill>
                  <a:srgbClr val="000000"/>
                </a:solidFill>
              </a:rPr>
              <a:t>MUNICIPAL DE PROMOÇÃO DA IGUALDADE RACIAL </a:t>
            </a:r>
            <a:r>
              <a:rPr lang="en-US" sz="2400" dirty="0" smtClean="0">
                <a:solidFill>
                  <a:srgbClr val="000000"/>
                </a:solidFill>
              </a:rPr>
              <a:t>–PLAMPIR</a:t>
            </a:r>
            <a:endParaRPr lang="en-US" sz="2400" dirty="0">
              <a:solidFill>
                <a:srgbClr val="000000"/>
              </a:solidFill>
            </a:endParaRPr>
          </a:p>
        </p:txBody>
      </p:sp>
      <p:sp>
        <p:nvSpPr>
          <p:cNvPr id="3" name="TextBox 2"/>
          <p:cNvSpPr txBox="1"/>
          <p:nvPr/>
        </p:nvSpPr>
        <p:spPr>
          <a:xfrm>
            <a:off x="444500" y="2873375"/>
            <a:ext cx="8506329" cy="3693319"/>
          </a:xfrm>
          <a:prstGeom prst="rect">
            <a:avLst/>
          </a:prstGeom>
          <a:noFill/>
        </p:spPr>
        <p:txBody>
          <a:bodyPr wrap="square" rtlCol="0">
            <a:spAutoFit/>
          </a:bodyPr>
          <a:lstStyle/>
          <a:p>
            <a:r>
              <a:rPr lang="en-US" sz="1800" dirty="0" smtClean="0">
                <a:latin typeface="Calibri"/>
                <a:cs typeface="Calibri"/>
              </a:rPr>
              <a:t>EIXO </a:t>
            </a:r>
            <a:r>
              <a:rPr lang="en-US" sz="1800" dirty="0">
                <a:latin typeface="Calibri"/>
                <a:cs typeface="Calibri"/>
              </a:rPr>
              <a:t>1 – DESENVOLVIMENTO ECONÔMICO, TRABALHO E RENDA</a:t>
            </a:r>
          </a:p>
          <a:p>
            <a:r>
              <a:rPr lang="en-US" sz="1800" dirty="0">
                <a:latin typeface="Calibri"/>
                <a:cs typeface="Calibri"/>
              </a:rPr>
              <a:t>META 1</a:t>
            </a:r>
          </a:p>
          <a:p>
            <a:r>
              <a:rPr lang="en-US" sz="1800" dirty="0">
                <a:latin typeface="Calibri"/>
                <a:cs typeface="Calibri"/>
              </a:rPr>
              <a:t>Garantir a </a:t>
            </a:r>
            <a:r>
              <a:rPr lang="en-US" sz="1800" dirty="0" err="1">
                <a:latin typeface="Calibri"/>
                <a:cs typeface="Calibri"/>
              </a:rPr>
              <a:t>inserção</a:t>
            </a:r>
            <a:r>
              <a:rPr lang="en-US" sz="1800" dirty="0">
                <a:latin typeface="Calibri"/>
                <a:cs typeface="Calibri"/>
              </a:rPr>
              <a:t> e o acesso da população </a:t>
            </a:r>
            <a:r>
              <a:rPr lang="en-US" sz="1800" dirty="0" err="1">
                <a:latin typeface="Calibri"/>
                <a:cs typeface="Calibri"/>
              </a:rPr>
              <a:t>negra</a:t>
            </a:r>
            <a:r>
              <a:rPr lang="en-US" sz="1800" dirty="0">
                <a:latin typeface="Calibri"/>
                <a:cs typeface="Calibri"/>
              </a:rPr>
              <a:t> e dos povos indígenas a </a:t>
            </a:r>
            <a:r>
              <a:rPr lang="en-US" sz="1800" dirty="0" err="1" smtClean="0">
                <a:latin typeface="Calibri"/>
                <a:cs typeface="Calibri"/>
              </a:rPr>
              <a:t>postos</a:t>
            </a:r>
            <a:r>
              <a:rPr lang="en-US" sz="1800" dirty="0" smtClean="0">
                <a:latin typeface="Calibri"/>
                <a:cs typeface="Calibri"/>
              </a:rPr>
              <a:t> de </a:t>
            </a:r>
            <a:r>
              <a:rPr lang="en-US" sz="1800" dirty="0">
                <a:latin typeface="Calibri"/>
                <a:cs typeface="Calibri"/>
              </a:rPr>
              <a:t>trabalho no </a:t>
            </a:r>
            <a:r>
              <a:rPr lang="en-US" sz="1800" dirty="0" err="1">
                <a:latin typeface="Calibri"/>
                <a:cs typeface="Calibri"/>
              </a:rPr>
              <a:t>setor</a:t>
            </a:r>
            <a:r>
              <a:rPr lang="en-US" sz="1800" dirty="0">
                <a:latin typeface="Calibri"/>
                <a:cs typeface="Calibri"/>
              </a:rPr>
              <a:t> </a:t>
            </a:r>
            <a:r>
              <a:rPr lang="en-US" sz="1800" dirty="0" err="1">
                <a:latin typeface="Calibri"/>
                <a:cs typeface="Calibri"/>
              </a:rPr>
              <a:t>privado</a:t>
            </a:r>
            <a:r>
              <a:rPr lang="en-US" sz="1800" dirty="0">
                <a:latin typeface="Calibri"/>
                <a:cs typeface="Calibri"/>
              </a:rPr>
              <a:t>, em condições de equidade</a:t>
            </a:r>
            <a:r>
              <a:rPr lang="en-US" sz="1800" dirty="0" smtClean="0">
                <a:latin typeface="Calibri"/>
                <a:cs typeface="Calibri"/>
              </a:rPr>
              <a:t>.</a:t>
            </a:r>
          </a:p>
          <a:p>
            <a:endParaRPr lang="en-US" sz="1800" dirty="0">
              <a:latin typeface="Calibri"/>
              <a:cs typeface="Calibri"/>
            </a:endParaRPr>
          </a:p>
          <a:p>
            <a:r>
              <a:rPr lang="en-US" sz="1800" dirty="0">
                <a:latin typeface="Calibri"/>
                <a:cs typeface="Calibri"/>
              </a:rPr>
              <a:t>1. </a:t>
            </a:r>
            <a:r>
              <a:rPr lang="en-US" sz="1800" dirty="0" err="1">
                <a:latin typeface="Calibri"/>
                <a:cs typeface="Calibri"/>
              </a:rPr>
              <a:t>Estimular</a:t>
            </a:r>
            <a:r>
              <a:rPr lang="en-US" sz="1800" dirty="0">
                <a:latin typeface="Calibri"/>
                <a:cs typeface="Calibri"/>
              </a:rPr>
              <a:t> a criação de </a:t>
            </a:r>
            <a:r>
              <a:rPr lang="en-US" sz="1800" dirty="0" err="1">
                <a:latin typeface="Calibri"/>
                <a:cs typeface="Calibri"/>
              </a:rPr>
              <a:t>programas</a:t>
            </a:r>
            <a:r>
              <a:rPr lang="en-US" sz="1800" dirty="0">
                <a:latin typeface="Calibri"/>
                <a:cs typeface="Calibri"/>
              </a:rPr>
              <a:t> de ações </a:t>
            </a:r>
            <a:r>
              <a:rPr lang="en-US" sz="1800" dirty="0" err="1">
                <a:latin typeface="Calibri"/>
                <a:cs typeface="Calibri"/>
              </a:rPr>
              <a:t>afirmativas</a:t>
            </a:r>
            <a:r>
              <a:rPr lang="en-US" sz="1800" dirty="0">
                <a:latin typeface="Calibri"/>
                <a:cs typeface="Calibri"/>
              </a:rPr>
              <a:t> e de valorização da</a:t>
            </a:r>
          </a:p>
          <a:p>
            <a:r>
              <a:rPr lang="en-US" sz="1800" dirty="0">
                <a:latin typeface="Calibri"/>
                <a:cs typeface="Calibri"/>
              </a:rPr>
              <a:t>diversidade étnico-racial e de </a:t>
            </a:r>
            <a:r>
              <a:rPr lang="en-US" sz="1800" dirty="0" err="1">
                <a:latin typeface="Calibri"/>
                <a:cs typeface="Calibri"/>
              </a:rPr>
              <a:t>gênero</a:t>
            </a:r>
            <a:r>
              <a:rPr lang="en-US" sz="1800" dirty="0">
                <a:latin typeface="Calibri"/>
                <a:cs typeface="Calibri"/>
              </a:rPr>
              <a:t> no </a:t>
            </a:r>
            <a:r>
              <a:rPr lang="en-US" sz="1800" dirty="0" err="1">
                <a:latin typeface="Calibri"/>
                <a:cs typeface="Calibri"/>
              </a:rPr>
              <a:t>setor</a:t>
            </a:r>
            <a:r>
              <a:rPr lang="en-US" sz="1800" dirty="0">
                <a:latin typeface="Calibri"/>
                <a:cs typeface="Calibri"/>
              </a:rPr>
              <a:t> </a:t>
            </a:r>
            <a:r>
              <a:rPr lang="en-US" sz="1800" dirty="0" err="1">
                <a:latin typeface="Calibri"/>
                <a:cs typeface="Calibri"/>
              </a:rPr>
              <a:t>privado</a:t>
            </a:r>
            <a:r>
              <a:rPr lang="en-US" sz="1800" dirty="0">
                <a:latin typeface="Calibri"/>
                <a:cs typeface="Calibri"/>
              </a:rPr>
              <a:t>, tendo como ponto de</a:t>
            </a:r>
          </a:p>
          <a:p>
            <a:r>
              <a:rPr lang="en-US" sz="1800" dirty="0">
                <a:latin typeface="Calibri"/>
                <a:cs typeface="Calibri"/>
              </a:rPr>
              <a:t>partida a execução do Decreto Municipal nº 57.987, de 2017, que </a:t>
            </a:r>
            <a:r>
              <a:rPr lang="en-US" sz="1800" dirty="0" err="1">
                <a:latin typeface="Calibri"/>
                <a:cs typeface="Calibri"/>
              </a:rPr>
              <a:t>regulamenta</a:t>
            </a:r>
            <a:r>
              <a:rPr lang="en-US" sz="1800" dirty="0">
                <a:latin typeface="Calibri"/>
                <a:cs typeface="Calibri"/>
              </a:rPr>
              <a:t> o</a:t>
            </a:r>
          </a:p>
          <a:p>
            <a:r>
              <a:rPr lang="en-US" sz="1800" dirty="0">
                <a:latin typeface="Calibri"/>
                <a:cs typeface="Calibri"/>
              </a:rPr>
              <a:t>Programa </a:t>
            </a:r>
            <a:r>
              <a:rPr lang="en-US" sz="1800" dirty="0" err="1">
                <a:latin typeface="Calibri"/>
                <a:cs typeface="Calibri"/>
              </a:rPr>
              <a:t>Selo</a:t>
            </a:r>
            <a:r>
              <a:rPr lang="en-US" sz="1800" dirty="0">
                <a:latin typeface="Calibri"/>
                <a:cs typeface="Calibri"/>
              </a:rPr>
              <a:t> </a:t>
            </a:r>
            <a:r>
              <a:rPr lang="en-US" sz="1800" dirty="0" err="1">
                <a:latin typeface="Calibri"/>
                <a:cs typeface="Calibri"/>
              </a:rPr>
              <a:t>Igualdade</a:t>
            </a:r>
            <a:r>
              <a:rPr lang="en-US" sz="1800" dirty="0">
                <a:latin typeface="Calibri"/>
                <a:cs typeface="Calibri"/>
              </a:rPr>
              <a:t> Racial</a:t>
            </a:r>
            <a:r>
              <a:rPr lang="en-US" sz="1800" dirty="0" smtClean="0">
                <a:latin typeface="Calibri"/>
                <a:cs typeface="Calibri"/>
              </a:rPr>
              <a:t>.</a:t>
            </a:r>
          </a:p>
          <a:p>
            <a:endParaRPr lang="en-US" sz="1800" dirty="0">
              <a:latin typeface="Calibri"/>
              <a:cs typeface="Calibri"/>
            </a:endParaRPr>
          </a:p>
          <a:p>
            <a:r>
              <a:rPr lang="en-US" sz="1800" dirty="0">
                <a:latin typeface="Calibri"/>
                <a:cs typeface="Calibri"/>
              </a:rPr>
              <a:t>2. </a:t>
            </a:r>
            <a:r>
              <a:rPr lang="en-US" sz="1800" dirty="0" err="1">
                <a:latin typeface="Calibri"/>
                <a:cs typeface="Calibri"/>
              </a:rPr>
              <a:t>Estimular</a:t>
            </a:r>
            <a:r>
              <a:rPr lang="en-US" sz="1800" dirty="0">
                <a:latin typeface="Calibri"/>
                <a:cs typeface="Calibri"/>
              </a:rPr>
              <a:t> o </a:t>
            </a:r>
            <a:r>
              <a:rPr lang="en-US" sz="1800" dirty="0" err="1">
                <a:latin typeface="Calibri"/>
                <a:cs typeface="Calibri"/>
              </a:rPr>
              <a:t>estabelecimento</a:t>
            </a:r>
            <a:r>
              <a:rPr lang="en-US" sz="1800" dirty="0">
                <a:latin typeface="Calibri"/>
                <a:cs typeface="Calibri"/>
              </a:rPr>
              <a:t> de </a:t>
            </a:r>
            <a:r>
              <a:rPr lang="en-US" sz="1800" dirty="0" err="1">
                <a:latin typeface="Calibri"/>
                <a:cs typeface="Calibri"/>
              </a:rPr>
              <a:t>contratos</a:t>
            </a:r>
            <a:r>
              <a:rPr lang="en-US" sz="1800" dirty="0">
                <a:latin typeface="Calibri"/>
                <a:cs typeface="Calibri"/>
              </a:rPr>
              <a:t> e </a:t>
            </a:r>
            <a:r>
              <a:rPr lang="en-US" sz="1800" dirty="0" err="1">
                <a:latin typeface="Calibri"/>
                <a:cs typeface="Calibri"/>
              </a:rPr>
              <a:t>parcerias</a:t>
            </a:r>
            <a:r>
              <a:rPr lang="en-US" sz="1800" dirty="0">
                <a:latin typeface="Calibri"/>
                <a:cs typeface="Calibri"/>
              </a:rPr>
              <a:t> com empresas e</a:t>
            </a:r>
          </a:p>
          <a:p>
            <a:r>
              <a:rPr lang="en-US" sz="1800" dirty="0" err="1">
                <a:latin typeface="Calibri"/>
                <a:cs typeface="Calibri"/>
              </a:rPr>
              <a:t>organizações</a:t>
            </a:r>
            <a:r>
              <a:rPr lang="en-US" sz="1800" dirty="0">
                <a:latin typeface="Calibri"/>
                <a:cs typeface="Calibri"/>
              </a:rPr>
              <a:t> que </a:t>
            </a:r>
            <a:r>
              <a:rPr lang="en-US" sz="1800" dirty="0" err="1">
                <a:latin typeface="Calibri"/>
                <a:cs typeface="Calibri"/>
              </a:rPr>
              <a:t>tenham</a:t>
            </a:r>
            <a:r>
              <a:rPr lang="en-US" sz="1800" dirty="0">
                <a:latin typeface="Calibri"/>
                <a:cs typeface="Calibri"/>
              </a:rPr>
              <a:t> políticas e </a:t>
            </a:r>
            <a:r>
              <a:rPr lang="en-US" sz="1800" dirty="0" err="1">
                <a:latin typeface="Calibri"/>
                <a:cs typeface="Calibri"/>
              </a:rPr>
              <a:t>programas</a:t>
            </a:r>
            <a:r>
              <a:rPr lang="en-US" sz="1800" dirty="0">
                <a:latin typeface="Calibri"/>
                <a:cs typeface="Calibri"/>
              </a:rPr>
              <a:t> de valorização da diversidade</a:t>
            </a:r>
          </a:p>
          <a:p>
            <a:r>
              <a:rPr lang="en-US" sz="1800" dirty="0">
                <a:latin typeface="Calibri"/>
                <a:cs typeface="Calibri"/>
              </a:rPr>
              <a:t>étnico-racial. </a:t>
            </a:r>
          </a:p>
        </p:txBody>
      </p:sp>
    </p:spTree>
    <p:extLst>
      <p:ext uri="{BB962C8B-B14F-4D97-AF65-F5344CB8AC3E}">
        <p14:creationId xmlns:p14="http://schemas.microsoft.com/office/powerpoint/2010/main" val="156681754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5"/>
          <p:cNvPicPr preferRelativeResize="0"/>
          <p:nvPr/>
        </p:nvPicPr>
        <p:blipFill>
          <a:blip r:embed="rId3">
            <a:extLst>
              <a:ext uri="{28A0092B-C50C-407E-A947-70E740481C1C}">
                <a14:useLocalDpi xmlns:a14="http://schemas.microsoft.com/office/drawing/2010/main" val="0"/>
              </a:ext>
            </a:extLst>
          </a:blip>
          <a:stretch>
            <a:fillRect/>
          </a:stretch>
        </p:blipFill>
        <p:spPr>
          <a:xfrm>
            <a:off x="581422" y="1713312"/>
            <a:ext cx="7237168" cy="3239276"/>
          </a:xfrm>
          <a:prstGeom prst="rect">
            <a:avLst/>
          </a:prstGeom>
          <a:noFill/>
          <a:ln>
            <a:noFill/>
          </a:ln>
        </p:spPr>
      </p:pic>
      <p:sp>
        <p:nvSpPr>
          <p:cNvPr id="96" name="Google Shape;96;p15"/>
          <p:cNvSpPr txBox="1"/>
          <p:nvPr/>
        </p:nvSpPr>
        <p:spPr>
          <a:xfrm>
            <a:off x="489875" y="2305200"/>
            <a:ext cx="14121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809" y="1667644"/>
            <a:ext cx="8583617" cy="5016758"/>
          </a:xfrm>
          <a:prstGeom prst="rect">
            <a:avLst/>
          </a:prstGeom>
        </p:spPr>
        <p:txBody>
          <a:bodyPr wrap="square">
            <a:spAutoFit/>
          </a:bodyPr>
          <a:lstStyle/>
          <a:p>
            <a:endParaRPr lang="pt-BR" sz="2000" dirty="0" smtClean="0"/>
          </a:p>
          <a:p>
            <a:r>
              <a:rPr lang="pt-BR" sz="2000" dirty="0" smtClean="0"/>
              <a:t>SÃO </a:t>
            </a:r>
            <a:r>
              <a:rPr lang="pt-BR" sz="2000" dirty="0"/>
              <a:t>PAULO (Município). Decreto nº 57.379, de 13 de outubro de 2016. Institui no âmbito da Secretaria Municipal de Educação, a Política Paulistana de Educação Especial, na Perspectiva da Educação Inclusiva. São Paulo, 2016.</a:t>
            </a:r>
            <a:endParaRPr lang="en-US" sz="2000" dirty="0"/>
          </a:p>
          <a:p>
            <a:r>
              <a:rPr lang="pt-BR" sz="2000" dirty="0"/>
              <a:t/>
            </a:r>
            <a:br>
              <a:rPr lang="pt-BR" sz="2000" dirty="0"/>
            </a:br>
            <a:r>
              <a:rPr lang="pt-BR" sz="2000" dirty="0"/>
              <a:t>SÃO PAULO (Município). Portaria nº 8.764, de 23 de dezembro de 2016. Regulamenta o Decreto nº 57.379/2016 que institui no Sistema Municipal de Ensino a Política Paulistana de Educação Especial, na Perspectiva da Educação Inclusiva. São Paulo, 2016.</a:t>
            </a:r>
            <a:endParaRPr lang="en-US" sz="2000" dirty="0"/>
          </a:p>
          <a:p>
            <a:r>
              <a:rPr lang="pt-BR" sz="2000" dirty="0"/>
              <a:t/>
            </a:r>
            <a:br>
              <a:rPr lang="pt-BR" sz="2000" dirty="0"/>
            </a:br>
            <a:r>
              <a:rPr lang="pt-BR" sz="2000" dirty="0"/>
              <a:t>SÃO PAULO (Município). Portaria nº 8.824, de 30 de dezembro de 2016. Institui, no âmbito da Secretaria Municipal de Educação, o “Projeto Rede”, integrando os serviços de Apoio para educandos e educandas, público-alvo da Educação Especial, nos termos do Decreto nº 57.379, de 13/10/16, e dá outras providências.</a:t>
            </a:r>
            <a:endParaRPr lang="en-US" sz="2000" dirty="0"/>
          </a:p>
        </p:txBody>
      </p:sp>
      <p:sp>
        <p:nvSpPr>
          <p:cNvPr id="4" name="TextBox 3"/>
          <p:cNvSpPr txBox="1"/>
          <p:nvPr/>
        </p:nvSpPr>
        <p:spPr>
          <a:xfrm>
            <a:off x="367214" y="581382"/>
            <a:ext cx="6946455" cy="1077218"/>
          </a:xfrm>
          <a:prstGeom prst="rect">
            <a:avLst/>
          </a:prstGeom>
          <a:noFill/>
        </p:spPr>
        <p:txBody>
          <a:bodyPr wrap="square" rtlCol="0">
            <a:spAutoFit/>
          </a:bodyPr>
          <a:lstStyle/>
          <a:p>
            <a:endParaRPr lang="pt-BR" b="1" dirty="0" smtClean="0"/>
          </a:p>
          <a:p>
            <a:endParaRPr lang="pt-BR" b="1" dirty="0"/>
          </a:p>
          <a:p>
            <a:r>
              <a:rPr lang="pt-BR" sz="1800" b="1" dirty="0" smtClean="0">
                <a:solidFill>
                  <a:srgbClr val="FF0000"/>
                </a:solidFill>
              </a:rPr>
              <a:t>POLÍTICA PAULISTANA DE EDUCAÇÃO ESPECIAL, NA PERSPECTIVA DA EDUCAÇÃO INCLUSIVA- 2016 </a:t>
            </a:r>
            <a:endParaRPr lang="en-US" sz="1800" b="1" dirty="0">
              <a:solidFill>
                <a:srgbClr val="FF0000"/>
              </a:solidFill>
            </a:endParaRPr>
          </a:p>
        </p:txBody>
      </p:sp>
    </p:spTree>
    <p:extLst>
      <p:ext uri="{BB962C8B-B14F-4D97-AF65-F5344CB8AC3E}">
        <p14:creationId xmlns:p14="http://schemas.microsoft.com/office/powerpoint/2010/main" val="296174597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828" y="1105198"/>
            <a:ext cx="8649172" cy="5345052"/>
          </a:xfrm>
          <a:prstGeom prst="rect">
            <a:avLst/>
          </a:prstGeom>
          <a:noFill/>
        </p:spPr>
        <p:txBody>
          <a:bodyPr wrap="square" rtlCol="0">
            <a:spAutoFit/>
          </a:bodyPr>
          <a:lstStyle/>
          <a:p>
            <a:r>
              <a:rPr lang="en-US" sz="3200" b="1" baseline="30000" dirty="0">
                <a:solidFill>
                  <a:srgbClr val="FF0000"/>
                </a:solidFill>
              </a:rPr>
              <a:t>Art. 1o </a:t>
            </a:r>
            <a:r>
              <a:rPr lang="en-US" sz="3200" baseline="30000" dirty="0" err="1">
                <a:solidFill>
                  <a:srgbClr val="FF0000"/>
                </a:solidFill>
              </a:rPr>
              <a:t>Fica</a:t>
            </a:r>
            <a:r>
              <a:rPr lang="en-US" sz="3200" baseline="30000" dirty="0">
                <a:solidFill>
                  <a:srgbClr val="FF0000"/>
                </a:solidFill>
              </a:rPr>
              <a:t> </a:t>
            </a:r>
            <a:r>
              <a:rPr lang="en-US" sz="3200" baseline="30000" dirty="0" err="1" smtClean="0">
                <a:solidFill>
                  <a:srgbClr val="FF0000"/>
                </a:solidFill>
              </a:rPr>
              <a:t>instituída</a:t>
            </a:r>
            <a:r>
              <a:rPr lang="en-US" sz="3200" baseline="30000" dirty="0" smtClean="0">
                <a:solidFill>
                  <a:srgbClr val="FF0000"/>
                </a:solidFill>
              </a:rPr>
              <a:t> </a:t>
            </a:r>
            <a:r>
              <a:rPr lang="en-US" sz="3200" baseline="30000" dirty="0">
                <a:solidFill>
                  <a:srgbClr val="FF0000"/>
                </a:solidFill>
              </a:rPr>
              <a:t>a </a:t>
            </a:r>
            <a:r>
              <a:rPr lang="en-US" sz="3200" baseline="30000" dirty="0" smtClean="0">
                <a:solidFill>
                  <a:srgbClr val="FF0000"/>
                </a:solidFill>
              </a:rPr>
              <a:t>Política </a:t>
            </a:r>
            <a:r>
              <a:rPr lang="en-US" sz="3200" baseline="30000" dirty="0" err="1">
                <a:solidFill>
                  <a:srgbClr val="FF0000"/>
                </a:solidFill>
              </a:rPr>
              <a:t>Paulistana</a:t>
            </a:r>
            <a:r>
              <a:rPr lang="en-US" sz="3200" baseline="30000" dirty="0">
                <a:solidFill>
                  <a:srgbClr val="FF0000"/>
                </a:solidFill>
              </a:rPr>
              <a:t> de Educação </a:t>
            </a:r>
            <a:r>
              <a:rPr lang="en-US" sz="3200" baseline="30000" dirty="0" err="1">
                <a:solidFill>
                  <a:srgbClr val="FF0000"/>
                </a:solidFill>
              </a:rPr>
              <a:t>Especial</a:t>
            </a:r>
            <a:r>
              <a:rPr lang="en-US" sz="3200" baseline="30000" dirty="0" err="1" smtClean="0">
                <a:solidFill>
                  <a:srgbClr val="FF0000"/>
                </a:solidFill>
              </a:rPr>
              <a:t>,na</a:t>
            </a:r>
            <a:r>
              <a:rPr lang="en-US" sz="3200" baseline="30000" dirty="0">
                <a:solidFill>
                  <a:srgbClr val="FF0000"/>
                </a:solidFill>
              </a:rPr>
              <a:t> </a:t>
            </a:r>
            <a:r>
              <a:rPr lang="en-US" sz="3200" baseline="30000" dirty="0" smtClean="0">
                <a:solidFill>
                  <a:srgbClr val="FF0000"/>
                </a:solidFill>
              </a:rPr>
              <a:t>Perspectiva</a:t>
            </a:r>
            <a:r>
              <a:rPr lang="en-US" sz="3200" dirty="0" smtClean="0">
                <a:solidFill>
                  <a:srgbClr val="FF0000"/>
                </a:solidFill>
              </a:rPr>
              <a:t> </a:t>
            </a:r>
            <a:r>
              <a:rPr lang="en-US" sz="3200" baseline="30000" dirty="0" smtClean="0">
                <a:solidFill>
                  <a:srgbClr val="FF0000"/>
                </a:solidFill>
              </a:rPr>
              <a:t>da </a:t>
            </a:r>
            <a:r>
              <a:rPr lang="en-US" sz="3200" baseline="30000" dirty="0">
                <a:solidFill>
                  <a:srgbClr val="FF0000"/>
                </a:solidFill>
              </a:rPr>
              <a:t>Educação Inclusiva, com o </a:t>
            </a:r>
            <a:r>
              <a:rPr lang="en-US" sz="3200" baseline="30000" dirty="0" smtClean="0">
                <a:solidFill>
                  <a:srgbClr val="FF0000"/>
                </a:solidFill>
              </a:rPr>
              <a:t>objetivo </a:t>
            </a:r>
            <a:r>
              <a:rPr lang="en-US" sz="3200" baseline="30000" dirty="0">
                <a:solidFill>
                  <a:srgbClr val="FF0000"/>
                </a:solidFill>
              </a:rPr>
              <a:t>de </a:t>
            </a:r>
            <a:r>
              <a:rPr lang="en-US" sz="3200" baseline="30000" dirty="0" err="1">
                <a:solidFill>
                  <a:srgbClr val="FF0000"/>
                </a:solidFill>
              </a:rPr>
              <a:t>assegurar</a:t>
            </a:r>
            <a:r>
              <a:rPr lang="en-US" sz="3200" baseline="30000" dirty="0">
                <a:solidFill>
                  <a:srgbClr val="FF0000"/>
                </a:solidFill>
              </a:rPr>
              <a:t> o acesso, a permanência, a </a:t>
            </a:r>
            <a:r>
              <a:rPr lang="en-US" sz="3200" baseline="30000" dirty="0" smtClean="0">
                <a:solidFill>
                  <a:srgbClr val="FF0000"/>
                </a:solidFill>
              </a:rPr>
              <a:t>participação </a:t>
            </a:r>
            <a:r>
              <a:rPr lang="en-US" sz="3200" baseline="30000" dirty="0">
                <a:solidFill>
                  <a:srgbClr val="FF0000"/>
                </a:solidFill>
              </a:rPr>
              <a:t>plena e a aprendizagem de </a:t>
            </a:r>
            <a:r>
              <a:rPr lang="en-US" sz="3200" baseline="30000" dirty="0" err="1">
                <a:solidFill>
                  <a:srgbClr val="FF0000"/>
                </a:solidFill>
              </a:rPr>
              <a:t>bebês</a:t>
            </a:r>
            <a:r>
              <a:rPr lang="en-US" sz="3200" baseline="30000" dirty="0">
                <a:solidFill>
                  <a:srgbClr val="FF0000"/>
                </a:solidFill>
              </a:rPr>
              <a:t>, crianças, adolescentes, jovens e </a:t>
            </a:r>
            <a:r>
              <a:rPr lang="en-US" sz="3200" baseline="30000" dirty="0" err="1">
                <a:solidFill>
                  <a:srgbClr val="FF0000"/>
                </a:solidFill>
              </a:rPr>
              <a:t>adultos</a:t>
            </a:r>
            <a:r>
              <a:rPr lang="en-US" sz="3200" baseline="30000" dirty="0">
                <a:solidFill>
                  <a:srgbClr val="FF0000"/>
                </a:solidFill>
              </a:rPr>
              <a:t> com </a:t>
            </a:r>
            <a:r>
              <a:rPr lang="en-US" sz="3200" baseline="30000" dirty="0" err="1">
                <a:solidFill>
                  <a:srgbClr val="FF0000"/>
                </a:solidFill>
              </a:rPr>
              <a:t>deficiência</a:t>
            </a:r>
            <a:r>
              <a:rPr lang="en-US" sz="3200" baseline="30000" dirty="0">
                <a:solidFill>
                  <a:srgbClr val="FF0000"/>
                </a:solidFill>
              </a:rPr>
              <a:t>, </a:t>
            </a:r>
            <a:r>
              <a:rPr lang="en-US" sz="3200" baseline="30000" dirty="0" err="1">
                <a:solidFill>
                  <a:srgbClr val="FF0000"/>
                </a:solidFill>
              </a:rPr>
              <a:t>transtornos</a:t>
            </a:r>
            <a:r>
              <a:rPr lang="en-US" sz="3200" baseline="30000" dirty="0">
                <a:solidFill>
                  <a:srgbClr val="FF0000"/>
                </a:solidFill>
              </a:rPr>
              <a:t> globais do desenvolvimento - TGD e </a:t>
            </a:r>
            <a:r>
              <a:rPr lang="en-US" sz="3200" baseline="30000" dirty="0" err="1">
                <a:solidFill>
                  <a:srgbClr val="FF0000"/>
                </a:solidFill>
              </a:rPr>
              <a:t>altas</a:t>
            </a:r>
            <a:r>
              <a:rPr lang="en-US" sz="3200" baseline="30000" dirty="0">
                <a:solidFill>
                  <a:srgbClr val="FF0000"/>
                </a:solidFill>
              </a:rPr>
              <a:t> habilidades ou </a:t>
            </a:r>
            <a:r>
              <a:rPr lang="en-US" sz="3200" baseline="30000" dirty="0" err="1">
                <a:solidFill>
                  <a:srgbClr val="FF0000"/>
                </a:solidFill>
              </a:rPr>
              <a:t>superdotação</a:t>
            </a:r>
            <a:r>
              <a:rPr lang="en-US" sz="3200" baseline="30000" dirty="0">
                <a:solidFill>
                  <a:srgbClr val="FF0000"/>
                </a:solidFill>
              </a:rPr>
              <a:t> nas </a:t>
            </a:r>
            <a:r>
              <a:rPr lang="en-US" sz="3200" baseline="30000" dirty="0" err="1">
                <a:solidFill>
                  <a:srgbClr val="FF0000"/>
                </a:solidFill>
              </a:rPr>
              <a:t>unidades</a:t>
            </a:r>
            <a:r>
              <a:rPr lang="en-US" sz="3200" baseline="30000" dirty="0">
                <a:solidFill>
                  <a:srgbClr val="FF0000"/>
                </a:solidFill>
              </a:rPr>
              <a:t> educacionais e espaços </a:t>
            </a:r>
            <a:r>
              <a:rPr lang="en-US" sz="3200" baseline="30000" dirty="0" smtClean="0">
                <a:solidFill>
                  <a:srgbClr val="FF0000"/>
                </a:solidFill>
              </a:rPr>
              <a:t>educativos </a:t>
            </a:r>
            <a:r>
              <a:rPr lang="en-US" sz="3200" baseline="30000" dirty="0">
                <a:solidFill>
                  <a:srgbClr val="FF0000"/>
                </a:solidFill>
              </a:rPr>
              <a:t>da </a:t>
            </a:r>
            <a:r>
              <a:rPr lang="en-US" sz="3200" baseline="30000" dirty="0" err="1">
                <a:solidFill>
                  <a:srgbClr val="FF0000"/>
                </a:solidFill>
              </a:rPr>
              <a:t>Secretaria</a:t>
            </a:r>
            <a:r>
              <a:rPr lang="en-US" sz="3200" baseline="30000" dirty="0">
                <a:solidFill>
                  <a:srgbClr val="FF0000"/>
                </a:solidFill>
              </a:rPr>
              <a:t> Municipal de Educação, </a:t>
            </a:r>
            <a:r>
              <a:rPr lang="en-US" sz="3200" baseline="30000" dirty="0" err="1">
                <a:solidFill>
                  <a:srgbClr val="FF0000"/>
                </a:solidFill>
              </a:rPr>
              <a:t>observadas</a:t>
            </a:r>
            <a:r>
              <a:rPr lang="en-US" sz="3200" baseline="30000" dirty="0">
                <a:solidFill>
                  <a:srgbClr val="FF0000"/>
                </a:solidFill>
              </a:rPr>
              <a:t> as </a:t>
            </a:r>
            <a:r>
              <a:rPr lang="en-US" sz="3200" baseline="30000" dirty="0" err="1">
                <a:solidFill>
                  <a:srgbClr val="FF0000"/>
                </a:solidFill>
              </a:rPr>
              <a:t>diretrizes</a:t>
            </a:r>
            <a:r>
              <a:rPr lang="en-US" sz="3200" baseline="30000" dirty="0">
                <a:solidFill>
                  <a:srgbClr val="FF0000"/>
                </a:solidFill>
              </a:rPr>
              <a:t> </a:t>
            </a:r>
            <a:r>
              <a:rPr lang="en-US" sz="3200" baseline="30000" dirty="0" err="1">
                <a:solidFill>
                  <a:srgbClr val="FF0000"/>
                </a:solidFill>
              </a:rPr>
              <a:t>estabelecidas</a:t>
            </a:r>
            <a:r>
              <a:rPr lang="en-US" sz="3200" baseline="30000" dirty="0">
                <a:solidFill>
                  <a:srgbClr val="FF0000"/>
                </a:solidFill>
              </a:rPr>
              <a:t> </a:t>
            </a:r>
            <a:r>
              <a:rPr lang="en-US" sz="3200" baseline="30000" dirty="0" err="1">
                <a:solidFill>
                  <a:srgbClr val="FF0000"/>
                </a:solidFill>
              </a:rPr>
              <a:t>neste</a:t>
            </a:r>
            <a:r>
              <a:rPr lang="en-US" sz="3200" baseline="30000" dirty="0">
                <a:solidFill>
                  <a:srgbClr val="FF0000"/>
                </a:solidFill>
              </a:rPr>
              <a:t> </a:t>
            </a:r>
            <a:r>
              <a:rPr lang="en-US" sz="3200" baseline="30000" dirty="0" err="1">
                <a:solidFill>
                  <a:srgbClr val="FF0000"/>
                </a:solidFill>
              </a:rPr>
              <a:t>decreto</a:t>
            </a:r>
            <a:r>
              <a:rPr lang="en-US" sz="3200" baseline="30000" dirty="0">
                <a:solidFill>
                  <a:srgbClr val="FF0000"/>
                </a:solidFill>
              </a:rPr>
              <a:t> e os seguintes princípios</a:t>
            </a:r>
            <a:r>
              <a:rPr lang="en-US" sz="3200" baseline="30000" dirty="0" smtClean="0">
                <a:solidFill>
                  <a:srgbClr val="FF0000"/>
                </a:solidFill>
              </a:rPr>
              <a:t>:</a:t>
            </a:r>
          </a:p>
          <a:p>
            <a:endParaRPr lang="en-US" sz="3200" baseline="30000" dirty="0"/>
          </a:p>
          <a:p>
            <a:r>
              <a:rPr lang="en-US" sz="3200" baseline="30000" dirty="0"/>
              <a:t>I - da aprendizagem, convivência social e respeito à </a:t>
            </a:r>
            <a:r>
              <a:rPr lang="en-US" sz="3200" baseline="30000" dirty="0" err="1"/>
              <a:t>dignidade</a:t>
            </a:r>
            <a:r>
              <a:rPr lang="en-US" sz="3200" baseline="30000" dirty="0"/>
              <a:t> como direitos humanos;</a:t>
            </a:r>
          </a:p>
          <a:p>
            <a:r>
              <a:rPr lang="en-US" sz="3200" baseline="30000" dirty="0">
                <a:solidFill>
                  <a:srgbClr val="FF0000"/>
                </a:solidFill>
              </a:rPr>
              <a:t>II - do reconhecimento, consideração, respeito e </a:t>
            </a:r>
            <a:r>
              <a:rPr lang="en-US" sz="3200" baseline="30000" dirty="0" smtClean="0">
                <a:solidFill>
                  <a:srgbClr val="FF0000"/>
                </a:solidFill>
              </a:rPr>
              <a:t>valorização da diversidade </a:t>
            </a:r>
            <a:r>
              <a:rPr lang="en-US" sz="3200" baseline="30000" dirty="0">
                <a:solidFill>
                  <a:srgbClr val="FF0000"/>
                </a:solidFill>
              </a:rPr>
              <a:t>e da diferença e da </a:t>
            </a:r>
            <a:r>
              <a:rPr lang="en-US" sz="3200" baseline="30000" dirty="0" smtClean="0">
                <a:solidFill>
                  <a:srgbClr val="FF0000"/>
                </a:solidFill>
              </a:rPr>
              <a:t>não</a:t>
            </a:r>
            <a:r>
              <a:rPr lang="en-US" sz="3200" dirty="0" smtClean="0">
                <a:solidFill>
                  <a:srgbClr val="FF0000"/>
                </a:solidFill>
              </a:rPr>
              <a:t> </a:t>
            </a:r>
            <a:r>
              <a:rPr lang="en-US" sz="3200" baseline="30000" dirty="0" smtClean="0">
                <a:solidFill>
                  <a:srgbClr val="FF0000"/>
                </a:solidFill>
              </a:rPr>
              <a:t>discriminação;</a:t>
            </a:r>
            <a:endParaRPr lang="en-US" sz="3200" baseline="30000" dirty="0">
              <a:solidFill>
                <a:srgbClr val="FF0000"/>
              </a:solidFill>
            </a:endParaRPr>
          </a:p>
          <a:p>
            <a:r>
              <a:rPr lang="en-US" sz="3200" baseline="30000" dirty="0">
                <a:solidFill>
                  <a:srgbClr val="FF0000"/>
                </a:solidFill>
              </a:rPr>
              <a:t>III - da compreensão da </a:t>
            </a:r>
            <a:r>
              <a:rPr lang="en-US" sz="3200" baseline="30000" dirty="0" err="1">
                <a:solidFill>
                  <a:srgbClr val="FF0000"/>
                </a:solidFill>
              </a:rPr>
              <a:t>deficiência</a:t>
            </a:r>
            <a:r>
              <a:rPr lang="en-US" sz="3200" baseline="30000" dirty="0">
                <a:solidFill>
                  <a:srgbClr val="FF0000"/>
                </a:solidFill>
              </a:rPr>
              <a:t> como um </a:t>
            </a:r>
            <a:r>
              <a:rPr lang="en-US" sz="3200" baseline="30000" dirty="0" err="1">
                <a:solidFill>
                  <a:srgbClr val="FF0000"/>
                </a:solidFill>
              </a:rPr>
              <a:t>fenômeno</a:t>
            </a:r>
            <a:r>
              <a:rPr lang="en-US" sz="3200" baseline="30000" dirty="0">
                <a:solidFill>
                  <a:srgbClr val="FF0000"/>
                </a:solidFill>
              </a:rPr>
              <a:t> </a:t>
            </a:r>
            <a:r>
              <a:rPr lang="en-US" sz="3200" baseline="30000" dirty="0" err="1">
                <a:solidFill>
                  <a:srgbClr val="FF0000"/>
                </a:solidFill>
              </a:rPr>
              <a:t>sócio</a:t>
            </a:r>
            <a:r>
              <a:rPr lang="en-US" sz="3200" baseline="30000" dirty="0">
                <a:solidFill>
                  <a:srgbClr val="FF0000"/>
                </a:solidFill>
              </a:rPr>
              <a:t>-histórico-cultural e não apenas uma questão </a:t>
            </a:r>
            <a:r>
              <a:rPr lang="en-US" sz="3200" baseline="30000" dirty="0" err="1">
                <a:solidFill>
                  <a:srgbClr val="FF0000"/>
                </a:solidFill>
              </a:rPr>
              <a:t>médicobiológica</a:t>
            </a:r>
            <a:r>
              <a:rPr lang="en-US" sz="3200" baseline="300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63183560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IGUAIS x DIFERENTES</a:t>
            </a:r>
            <a:r>
              <a:rPr lang="en-US" dirty="0"/>
              <a:t> </a:t>
            </a:r>
            <a:r>
              <a:rPr lang="en-US" dirty="0" smtClean="0"/>
              <a:t>? </a:t>
            </a:r>
            <a:r>
              <a:rPr lang="en-US" dirty="0"/>
              <a:t/>
            </a:r>
            <a:br>
              <a:rPr lang="en-US" dirty="0"/>
            </a:br>
            <a:r>
              <a:rPr lang="en-US" dirty="0" smtClean="0"/>
              <a:t/>
            </a:r>
            <a:br>
              <a:rPr lang="en-US" dirty="0" smtClean="0"/>
            </a:br>
            <a:r>
              <a:rPr lang="en-US" dirty="0" smtClean="0"/>
              <a:t> temos um estudante ideal ?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603371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 indent="0">
              <a:buNone/>
            </a:pPr>
            <a:r>
              <a:rPr lang="en-US" sz="2800" dirty="0"/>
              <a:t>A </a:t>
            </a:r>
            <a:r>
              <a:rPr lang="en-US" sz="2800" dirty="0" smtClean="0"/>
              <a:t>Política </a:t>
            </a:r>
            <a:r>
              <a:rPr lang="en-US" sz="2800" dirty="0" err="1"/>
              <a:t>Paulistana</a:t>
            </a:r>
            <a:r>
              <a:rPr lang="en-US" sz="2800" dirty="0"/>
              <a:t> de Educação Especial </a:t>
            </a:r>
            <a:r>
              <a:rPr lang="en-US" sz="2800" dirty="0" smtClean="0"/>
              <a:t>na perspectiva </a:t>
            </a:r>
            <a:r>
              <a:rPr lang="en-US" sz="2800" dirty="0"/>
              <a:t>da Educação Inclusiva </a:t>
            </a:r>
          </a:p>
          <a:p>
            <a:pPr marL="25400" indent="0">
              <a:buNone/>
            </a:pPr>
            <a:r>
              <a:rPr lang="en-US" sz="2800" dirty="0" err="1"/>
              <a:t>Assegurar</a:t>
            </a:r>
            <a:r>
              <a:rPr lang="en-US" sz="2800" dirty="0"/>
              <a:t> o acesso, a </a:t>
            </a:r>
            <a:r>
              <a:rPr lang="en-US" sz="2800" dirty="0" err="1"/>
              <a:t>permanência</a:t>
            </a:r>
            <a:r>
              <a:rPr lang="en-US" sz="2800" dirty="0"/>
              <a:t>, a </a:t>
            </a:r>
            <a:r>
              <a:rPr lang="en-US" sz="2800" dirty="0" err="1"/>
              <a:t>participação</a:t>
            </a:r>
            <a:r>
              <a:rPr lang="en-US" sz="2800" dirty="0"/>
              <a:t> plena e a aprendizagem de </a:t>
            </a:r>
            <a:r>
              <a:rPr lang="en-US" sz="2800" dirty="0" err="1"/>
              <a:t>crianças</a:t>
            </a:r>
            <a:r>
              <a:rPr lang="en-US" sz="2800" dirty="0"/>
              <a:t>, adolescentes, jovens e </a:t>
            </a:r>
            <a:r>
              <a:rPr lang="en-US" sz="2800" dirty="0" err="1"/>
              <a:t>adultos</a:t>
            </a:r>
            <a:r>
              <a:rPr lang="en-US" sz="2800" dirty="0"/>
              <a:t> com </a:t>
            </a:r>
            <a:r>
              <a:rPr lang="en-US" sz="2800" dirty="0" err="1"/>
              <a:t>deficiência</a:t>
            </a:r>
            <a:r>
              <a:rPr lang="en-US" sz="2800" dirty="0"/>
              <a:t>, </a:t>
            </a:r>
            <a:r>
              <a:rPr lang="en-US" sz="2800" dirty="0" err="1"/>
              <a:t>transtornos</a:t>
            </a:r>
            <a:r>
              <a:rPr lang="en-US" sz="2800" dirty="0"/>
              <a:t> globais do desenvolvimento – TGD e </a:t>
            </a:r>
            <a:r>
              <a:rPr lang="en-US" sz="2800" dirty="0" err="1"/>
              <a:t>altas</a:t>
            </a:r>
            <a:r>
              <a:rPr lang="en-US" sz="2800" dirty="0"/>
              <a:t> habilidades nas </a:t>
            </a:r>
            <a:r>
              <a:rPr lang="en-US" sz="2800" dirty="0" err="1"/>
              <a:t>unidades</a:t>
            </a:r>
            <a:r>
              <a:rPr lang="en-US" sz="2800" dirty="0"/>
              <a:t> educacionais e espaços educativos. </a:t>
            </a:r>
          </a:p>
          <a:p>
            <a:endParaRPr lang="en-US" dirty="0"/>
          </a:p>
        </p:txBody>
      </p:sp>
    </p:spTree>
    <p:extLst>
      <p:ext uri="{BB962C8B-B14F-4D97-AF65-F5344CB8AC3E}">
        <p14:creationId xmlns:p14="http://schemas.microsoft.com/office/powerpoint/2010/main" val="4474661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1800" dirty="0" smtClean="0"/>
              <a:t/>
            </a:r>
            <a:br>
              <a:rPr lang="pt-BR" sz="1800" dirty="0" smtClean="0"/>
            </a:br>
            <a:r>
              <a:rPr lang="pt-BR" sz="1800" dirty="0"/>
              <a:t/>
            </a:r>
            <a:br>
              <a:rPr lang="pt-BR" sz="1800" dirty="0"/>
            </a:br>
            <a:r>
              <a:rPr lang="pt-BR" sz="1800" b="1" dirty="0" smtClean="0">
                <a:solidFill>
                  <a:schemeClr val="tx1"/>
                </a:solidFill>
              </a:rPr>
              <a:t>DECRETO </a:t>
            </a:r>
            <a:r>
              <a:rPr lang="pt-BR" sz="1800" b="1" dirty="0">
                <a:solidFill>
                  <a:schemeClr val="tx1"/>
                </a:solidFill>
              </a:rPr>
              <a:t>Nº 45.415, DE 18 DE OUTUBRO DE 2004</a:t>
            </a:r>
            <a:endParaRPr lang="en-US" sz="1800" b="1" dirty="0">
              <a:solidFill>
                <a:schemeClr val="tx1"/>
              </a:solidFill>
            </a:endParaRPr>
          </a:p>
        </p:txBody>
      </p:sp>
      <p:sp>
        <p:nvSpPr>
          <p:cNvPr id="3" name="Text Placeholder 2"/>
          <p:cNvSpPr>
            <a:spLocks noGrp="1"/>
          </p:cNvSpPr>
          <p:nvPr>
            <p:ph type="body" idx="1"/>
          </p:nvPr>
        </p:nvSpPr>
        <p:spPr>
          <a:xfrm>
            <a:off x="476250" y="1285876"/>
            <a:ext cx="8667750" cy="4840288"/>
          </a:xfrm>
        </p:spPr>
        <p:txBody>
          <a:bodyPr/>
          <a:lstStyle/>
          <a:p>
            <a:pPr marL="25400" indent="0">
              <a:buNone/>
            </a:pPr>
            <a:r>
              <a:rPr lang="pt-BR" sz="1800" b="1" dirty="0" smtClean="0">
                <a:solidFill>
                  <a:srgbClr val="000000"/>
                </a:solidFill>
              </a:rPr>
              <a:t>Estabelece </a:t>
            </a:r>
            <a:r>
              <a:rPr lang="pt-BR" sz="1800" b="1" dirty="0">
                <a:solidFill>
                  <a:srgbClr val="000000"/>
                </a:solidFill>
              </a:rPr>
              <a:t>diretrizes para a Política de Atendimento a Crianças, Adolescentes, Jovens e Adultos com Necessidades Educacionais Especiais no Sistema Municipal de Ensino.</a:t>
            </a:r>
            <a:endParaRPr lang="en-US" sz="1800" b="1" dirty="0">
              <a:solidFill>
                <a:srgbClr val="000000"/>
              </a:solidFill>
            </a:endParaRPr>
          </a:p>
          <a:p>
            <a:pPr marL="25400" indent="0">
              <a:buNone/>
            </a:pPr>
            <a:endParaRPr lang="pt-BR" sz="1800" dirty="0" smtClean="0"/>
          </a:p>
          <a:p>
            <a:pPr marL="25400" indent="0">
              <a:buNone/>
            </a:pPr>
            <a:r>
              <a:rPr lang="pt-BR" sz="1800" dirty="0" err="1" smtClean="0"/>
              <a:t>D</a:t>
            </a:r>
            <a:r>
              <a:rPr lang="pt-BR" sz="1800" dirty="0" smtClean="0"/>
              <a:t> </a:t>
            </a:r>
            <a:r>
              <a:rPr lang="pt-BR" sz="1800" dirty="0"/>
              <a:t>E C </a:t>
            </a:r>
            <a:r>
              <a:rPr lang="pt-BR" sz="1800" dirty="0" err="1"/>
              <a:t>R</a:t>
            </a:r>
            <a:r>
              <a:rPr lang="pt-BR" sz="1800" dirty="0"/>
              <a:t> E </a:t>
            </a:r>
            <a:r>
              <a:rPr lang="pt-BR" sz="1800" dirty="0" err="1"/>
              <a:t>T</a:t>
            </a:r>
            <a:r>
              <a:rPr lang="pt-BR" sz="1800" dirty="0"/>
              <a:t> A:</a:t>
            </a:r>
            <a:br>
              <a:rPr lang="pt-BR" sz="1800" dirty="0"/>
            </a:br>
            <a:endParaRPr lang="pt-BR" sz="1800" dirty="0" smtClean="0"/>
          </a:p>
          <a:p>
            <a:pPr marL="25400" indent="0">
              <a:buNone/>
            </a:pPr>
            <a:r>
              <a:rPr lang="pt-BR" sz="1800" dirty="0" smtClean="0">
                <a:solidFill>
                  <a:schemeClr val="tx1"/>
                </a:solidFill>
              </a:rPr>
              <a:t>Art</a:t>
            </a:r>
            <a:r>
              <a:rPr lang="pt-BR" sz="1800" dirty="0">
                <a:solidFill>
                  <a:schemeClr val="tx1"/>
                </a:solidFill>
              </a:rPr>
              <a:t>. 1º. A Política de Atendimento a Crianças, Adolescentes, Jovens e Adultos com Necessidades Educacionais Especiais no Sistema Municipal de Ensino de São Paulo deverá observar as diretrizes estabelecidas neste decreto.</a:t>
            </a:r>
            <a:br>
              <a:rPr lang="pt-BR" sz="1800" dirty="0">
                <a:solidFill>
                  <a:schemeClr val="tx1"/>
                </a:solidFill>
              </a:rPr>
            </a:br>
            <a:endParaRPr lang="pt-BR" sz="1800" dirty="0" smtClean="0">
              <a:solidFill>
                <a:schemeClr val="tx1"/>
              </a:solidFill>
            </a:endParaRPr>
          </a:p>
          <a:p>
            <a:pPr marL="25400" indent="0">
              <a:buNone/>
            </a:pPr>
            <a:r>
              <a:rPr lang="pt-BR" sz="1800" dirty="0" smtClean="0"/>
              <a:t>Art</a:t>
            </a:r>
            <a:r>
              <a:rPr lang="pt-BR" sz="1800" dirty="0"/>
              <a:t>. 2º. Será assegurada, no Sistema Municipal de Ensino, a matrícula de todo e qualquer educando e educanda nas classes comuns, visto que reconhecida, considerada, respeitada e valorizada a diversidade humana, ficando vedada qualquer forma de discriminação, observada a legislação que normatiza os procedimentos para matrícula.</a:t>
            </a:r>
            <a:br>
              <a:rPr lang="pt-BR" sz="1800" dirty="0"/>
            </a:br>
            <a:endParaRPr lang="pt-BR" sz="1800" dirty="0" smtClean="0"/>
          </a:p>
        </p:txBody>
      </p:sp>
    </p:spTree>
    <p:extLst>
      <p:ext uri="{BB962C8B-B14F-4D97-AF65-F5344CB8AC3E}">
        <p14:creationId xmlns:p14="http://schemas.microsoft.com/office/powerpoint/2010/main" val="364591547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703263"/>
            <a:ext cx="8229600" cy="1143000"/>
          </a:xfrm>
        </p:spPr>
        <p:txBody>
          <a:bodyPr/>
          <a:lstStyle/>
          <a:p>
            <a:r>
              <a:rPr lang="pt-BR" sz="2000" b="1" dirty="0"/>
              <a:t>PORTARIA N</a:t>
            </a:r>
            <a:r>
              <a:rPr lang="pt-BR" sz="2000" b="1" dirty="0" err="1"/>
              <a:t>°</a:t>
            </a:r>
            <a:r>
              <a:rPr lang="pt-BR" sz="2000" b="1" dirty="0"/>
              <a:t> 5.718, DE 17 DE DEZEMBRO DE 2004 </a:t>
            </a:r>
            <a:r>
              <a:rPr lang="en-US" sz="2000" b="1" dirty="0"/>
              <a:t/>
            </a:r>
            <a:br>
              <a:rPr lang="en-US" sz="2000" b="1" dirty="0"/>
            </a:br>
            <a:endParaRPr lang="en-US" sz="2000" b="1" dirty="0"/>
          </a:p>
        </p:txBody>
      </p:sp>
      <p:sp>
        <p:nvSpPr>
          <p:cNvPr id="3" name="Text Placeholder 2"/>
          <p:cNvSpPr>
            <a:spLocks noGrp="1"/>
          </p:cNvSpPr>
          <p:nvPr>
            <p:ph type="body" idx="1"/>
          </p:nvPr>
        </p:nvSpPr>
        <p:spPr>
          <a:xfrm>
            <a:off x="460375" y="1254125"/>
            <a:ext cx="8258175" cy="4633913"/>
          </a:xfrm>
        </p:spPr>
        <p:txBody>
          <a:bodyPr/>
          <a:lstStyle/>
          <a:p>
            <a:pPr marL="25400" indent="0">
              <a:buNone/>
            </a:pPr>
            <a:r>
              <a:rPr lang="pt-BR" sz="1800" b="1" dirty="0" smtClean="0"/>
              <a:t>A </a:t>
            </a:r>
            <a:r>
              <a:rPr lang="pt-BR" sz="1800" b="1" dirty="0"/>
              <a:t>SECRETÁRIA MUNICIPAL DE EDUCAÇÃO,</a:t>
            </a:r>
            <a:r>
              <a:rPr lang="pt-BR" sz="1800" dirty="0"/>
              <a:t> no uso de suas atribuições legais, e, </a:t>
            </a:r>
            <a:br>
              <a:rPr lang="pt-BR" sz="1800" dirty="0"/>
            </a:br>
            <a:r>
              <a:rPr lang="pt-BR" sz="1800" b="1" dirty="0"/>
              <a:t>CONSIDERANDO:</a:t>
            </a:r>
            <a:r>
              <a:rPr lang="pt-BR" sz="1800" dirty="0"/>
              <a:t/>
            </a:r>
            <a:br>
              <a:rPr lang="pt-BR" sz="1800" dirty="0"/>
            </a:br>
            <a:r>
              <a:rPr lang="pt-BR" sz="1800" dirty="0"/>
              <a:t>- a necessidade de organizar os Serviços de Educação Especial do Sistema Municipal de Ensino, em consonância com as diretrizes desta Secretaria: a Democratização do Acesso e Permanência, a Qualidade Social da Educação e a Democratização da Gestão;</a:t>
            </a:r>
            <a:br>
              <a:rPr lang="pt-BR" sz="1800" dirty="0"/>
            </a:br>
            <a:r>
              <a:rPr lang="pt-BR" sz="1800" dirty="0"/>
              <a:t>- o Projeto Político Pedagógico como construção em processo, elaborado com a participação de toda a Comunidade Educativa, expressando suas reais necessidades, interesses e integrando os segmentos que compõem ativamente o cotidiano das </a:t>
            </a:r>
            <a:r>
              <a:rPr lang="pt-BR" sz="1800" dirty="0">
                <a:solidFill>
                  <a:schemeClr val="tx1"/>
                </a:solidFill>
              </a:rPr>
              <a:t>Unidades Educacionais;</a:t>
            </a:r>
            <a:br>
              <a:rPr lang="pt-BR" sz="1800" dirty="0">
                <a:solidFill>
                  <a:schemeClr val="tx1"/>
                </a:solidFill>
              </a:rPr>
            </a:br>
            <a:r>
              <a:rPr lang="pt-BR" sz="1800" dirty="0">
                <a:solidFill>
                  <a:schemeClr val="tx1"/>
                </a:solidFill>
              </a:rPr>
              <a:t>- a Constituição da República Federativa do Brasil de 1988;</a:t>
            </a:r>
            <a:br>
              <a:rPr lang="pt-BR" sz="1800" dirty="0">
                <a:solidFill>
                  <a:schemeClr val="tx1"/>
                </a:solidFill>
              </a:rPr>
            </a:br>
            <a:r>
              <a:rPr lang="pt-BR" sz="1800" dirty="0">
                <a:solidFill>
                  <a:schemeClr val="tx1"/>
                </a:solidFill>
              </a:rPr>
              <a:t>- a Lei Federal nº 8.069/90 – Estatuto da Criança e do Adolescente;</a:t>
            </a:r>
            <a:br>
              <a:rPr lang="pt-BR" sz="1800" dirty="0">
                <a:solidFill>
                  <a:schemeClr val="tx1"/>
                </a:solidFill>
              </a:rPr>
            </a:br>
            <a:r>
              <a:rPr lang="pt-BR" sz="1800" dirty="0">
                <a:solidFill>
                  <a:schemeClr val="tx1"/>
                </a:solidFill>
              </a:rPr>
              <a:t>- a Lei Federal nº 9.394/96 – Lei de Diretrizes e Bases da Educação Nacional;</a:t>
            </a:r>
            <a:br>
              <a:rPr lang="pt-BR" sz="1800" dirty="0">
                <a:solidFill>
                  <a:schemeClr val="tx1"/>
                </a:solidFill>
              </a:rPr>
            </a:br>
            <a:r>
              <a:rPr lang="pt-BR" sz="1800" dirty="0">
                <a:solidFill>
                  <a:schemeClr val="tx1"/>
                </a:solidFill>
              </a:rPr>
              <a:t>- a Lei Federal nº 10.172/01 – aprova o Plano Nacional de Educação; </a:t>
            </a:r>
            <a:br>
              <a:rPr lang="pt-BR" sz="1800" dirty="0">
                <a:solidFill>
                  <a:schemeClr val="tx1"/>
                </a:solidFill>
              </a:rPr>
            </a:br>
            <a:r>
              <a:rPr lang="pt-BR" sz="1800" dirty="0">
                <a:solidFill>
                  <a:schemeClr val="tx1"/>
                </a:solidFill>
              </a:rPr>
              <a:t>- a Resolução CNE/CEB nº 2, de 11/09/01 – Diretrizes Nacionais para a Educação Especial na Educação Básica;</a:t>
            </a:r>
            <a:br>
              <a:rPr lang="pt-BR" sz="1800" dirty="0">
                <a:solidFill>
                  <a:schemeClr val="tx1"/>
                </a:solidFill>
              </a:rPr>
            </a:br>
            <a:endParaRPr lang="en-US" sz="1800" dirty="0">
              <a:solidFill>
                <a:schemeClr val="tx1"/>
              </a:solidFill>
            </a:endParaRPr>
          </a:p>
          <a:p>
            <a:endParaRPr lang="en-US" dirty="0"/>
          </a:p>
        </p:txBody>
      </p:sp>
    </p:spTree>
    <p:extLst>
      <p:ext uri="{BB962C8B-B14F-4D97-AF65-F5344CB8AC3E}">
        <p14:creationId xmlns:p14="http://schemas.microsoft.com/office/powerpoint/2010/main" val="25939058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57200" y="1095376"/>
            <a:ext cx="8229600" cy="5030788"/>
          </a:xfrm>
        </p:spPr>
        <p:txBody>
          <a:bodyPr/>
          <a:lstStyle/>
          <a:p>
            <a:pPr marL="25400" indent="0">
              <a:buNone/>
            </a:pPr>
            <a:r>
              <a:rPr lang="pt-BR" sz="1800" b="1" dirty="0"/>
              <a:t>RESOLVE:</a:t>
            </a:r>
            <a:r>
              <a:rPr lang="pt-BR" sz="1800" dirty="0"/>
              <a:t/>
            </a:r>
            <a:br>
              <a:rPr lang="pt-BR" sz="1800" dirty="0"/>
            </a:br>
            <a:r>
              <a:rPr lang="pt-BR" sz="1800" b="1" dirty="0">
                <a:solidFill>
                  <a:srgbClr val="FF0000"/>
                </a:solidFill>
              </a:rPr>
              <a:t>Art. 1º - </a:t>
            </a:r>
            <a:r>
              <a:rPr lang="pt-BR" sz="1800" dirty="0">
                <a:solidFill>
                  <a:srgbClr val="FF0000"/>
                </a:solidFill>
              </a:rPr>
              <a:t>Os serviços de Educação Especial, inspirados na Política de Atendimento a Crianças, Adolescentes, Jovens e Adultos com Necessidades Educacionais Especiais, instituída pelo Decreto nº 45.415, de 18/10/04, serão oferecidos na Rede Municipal de Ensino de acordo com as normas e critérios estabelecidos nesta Portaria, e através:</a:t>
            </a:r>
            <a:br>
              <a:rPr lang="pt-BR" sz="1800" dirty="0">
                <a:solidFill>
                  <a:srgbClr val="FF0000"/>
                </a:solidFill>
              </a:rPr>
            </a:br>
            <a:r>
              <a:rPr lang="pt-BR" sz="1800" dirty="0">
                <a:solidFill>
                  <a:srgbClr val="000000"/>
                </a:solidFill>
              </a:rPr>
              <a:t>1 – do Centro de Formação e Acompanhamento à Inclusão – CEFAI</a:t>
            </a:r>
            <a:br>
              <a:rPr lang="pt-BR" sz="1800" dirty="0">
                <a:solidFill>
                  <a:srgbClr val="000000"/>
                </a:solidFill>
              </a:rPr>
            </a:br>
            <a:r>
              <a:rPr lang="pt-BR" sz="1800" dirty="0">
                <a:solidFill>
                  <a:srgbClr val="000000"/>
                </a:solidFill>
              </a:rPr>
              <a:t>2 – da atuação dos Professores de Apoio e Acompanhamento à Inclusão – PAAI</a:t>
            </a:r>
            <a:br>
              <a:rPr lang="pt-BR" sz="1800" dirty="0">
                <a:solidFill>
                  <a:srgbClr val="000000"/>
                </a:solidFill>
              </a:rPr>
            </a:br>
            <a:r>
              <a:rPr lang="pt-BR" sz="1800" dirty="0">
                <a:solidFill>
                  <a:srgbClr val="000000"/>
                </a:solidFill>
              </a:rPr>
              <a:t>3 – das Salas de Apoio e Acompanhamento à Inclusão – SAAI</a:t>
            </a:r>
            <a:br>
              <a:rPr lang="pt-BR" sz="1800" dirty="0">
                <a:solidFill>
                  <a:srgbClr val="000000"/>
                </a:solidFill>
              </a:rPr>
            </a:br>
            <a:r>
              <a:rPr lang="pt-BR" sz="1800" dirty="0">
                <a:solidFill>
                  <a:srgbClr val="000000"/>
                </a:solidFill>
              </a:rPr>
              <a:t>4 – das Escolas Municipais de Educação Especial – EMEE</a:t>
            </a:r>
            <a:br>
              <a:rPr lang="pt-BR" sz="1800" dirty="0">
                <a:solidFill>
                  <a:srgbClr val="000000"/>
                </a:solidFill>
              </a:rPr>
            </a:br>
            <a:r>
              <a:rPr lang="pt-BR" sz="1800" dirty="0">
                <a:solidFill>
                  <a:srgbClr val="000000"/>
                </a:solidFill>
              </a:rPr>
              <a:t>5 – das Entidades Conveniadas</a:t>
            </a:r>
            <a:br>
              <a:rPr lang="pt-BR" sz="1800" dirty="0">
                <a:solidFill>
                  <a:srgbClr val="000000"/>
                </a:solidFill>
              </a:rPr>
            </a:br>
            <a:endParaRPr lang="pt-BR" sz="1800" dirty="0" smtClean="0">
              <a:solidFill>
                <a:srgbClr val="000000"/>
              </a:solidFill>
            </a:endParaRPr>
          </a:p>
          <a:p>
            <a:pPr marL="25400" indent="0">
              <a:buNone/>
            </a:pPr>
            <a:r>
              <a:rPr lang="pt-BR" sz="1800" b="1" dirty="0" smtClean="0">
                <a:solidFill>
                  <a:srgbClr val="FF0000"/>
                </a:solidFill>
              </a:rPr>
              <a:t>Art</a:t>
            </a:r>
            <a:r>
              <a:rPr lang="pt-BR" sz="1800" b="1" dirty="0">
                <a:solidFill>
                  <a:srgbClr val="FF0000"/>
                </a:solidFill>
              </a:rPr>
              <a:t>. 2º - </a:t>
            </a:r>
            <a:r>
              <a:rPr lang="pt-BR" sz="1800" dirty="0">
                <a:solidFill>
                  <a:srgbClr val="FF0000"/>
                </a:solidFill>
              </a:rPr>
              <a:t>Os serviços de Educação Especial de que trata o artigo anterior deverão ser organizados e desenvolvidos considerando a visão de currículo como construção </a:t>
            </a:r>
            <a:r>
              <a:rPr lang="pt-BR" sz="1800" dirty="0" err="1">
                <a:solidFill>
                  <a:srgbClr val="FF0000"/>
                </a:solidFill>
              </a:rPr>
              <a:t>sócio-cultural</a:t>
            </a:r>
            <a:r>
              <a:rPr lang="pt-BR" sz="1800" dirty="0">
                <a:solidFill>
                  <a:srgbClr val="FF0000"/>
                </a:solidFill>
              </a:rPr>
              <a:t> e histórica e instrumento privilegiado da constituição de identidades e subjetividades que pressupõem a participação intensa da Comunidade Educativa na discussão sobre a cultura da escola, gestão e organização de práticas que reconheçam, considerem, respeitem e valorizem a diversidade humana, as diferentes maneiras e tempos para aprender.</a:t>
            </a:r>
            <a:br>
              <a:rPr lang="pt-BR" sz="1800" dirty="0">
                <a:solidFill>
                  <a:srgbClr val="FF0000"/>
                </a:solidFill>
              </a:rPr>
            </a:br>
            <a:endParaRPr lang="en-US" sz="1800" dirty="0">
              <a:solidFill>
                <a:srgbClr val="FF0000"/>
              </a:solidFill>
            </a:endParaRPr>
          </a:p>
        </p:txBody>
      </p:sp>
    </p:spTree>
    <p:extLst>
      <p:ext uri="{BB962C8B-B14F-4D97-AF65-F5344CB8AC3E}">
        <p14:creationId xmlns:p14="http://schemas.microsoft.com/office/powerpoint/2010/main" val="58792092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539750" y="1619250"/>
            <a:ext cx="8382000" cy="4893647"/>
          </a:xfrm>
          <a:prstGeom prst="rect">
            <a:avLst/>
          </a:prstGeom>
          <a:noFill/>
        </p:spPr>
        <p:txBody>
          <a:bodyPr wrap="square" rtlCol="0">
            <a:spAutoFit/>
          </a:bodyPr>
          <a:lstStyle/>
          <a:p>
            <a:r>
              <a:rPr lang="pt-BR" sz="2400" i="1" dirty="0" smtClean="0">
                <a:latin typeface="Calibri"/>
                <a:cs typeface="Calibri"/>
              </a:rPr>
              <a:t>“ O </a:t>
            </a:r>
            <a:r>
              <a:rPr lang="pt-BR" sz="2400" i="1" dirty="0">
                <a:latin typeface="Calibri"/>
                <a:cs typeface="Calibri"/>
              </a:rPr>
              <a:t>município busca a articulação entre as várias secretarias</a:t>
            </a:r>
            <a:endParaRPr lang="en-US" sz="2400" i="1" dirty="0">
              <a:latin typeface="Calibri"/>
              <a:cs typeface="Calibri"/>
            </a:endParaRPr>
          </a:p>
          <a:p>
            <a:r>
              <a:rPr lang="pt-BR" sz="2400" i="1" dirty="0">
                <a:latin typeface="Calibri"/>
                <a:cs typeface="Calibri"/>
              </a:rPr>
              <a:t>para atendimento a estudantes em situação de vulnerabilidade.</a:t>
            </a:r>
            <a:endParaRPr lang="en-US" sz="2400" i="1" dirty="0">
              <a:latin typeface="Calibri"/>
              <a:cs typeface="Calibri"/>
            </a:endParaRPr>
          </a:p>
          <a:p>
            <a:r>
              <a:rPr lang="pt-BR" sz="2400" i="1" dirty="0">
                <a:latin typeface="Calibri"/>
                <a:cs typeface="Calibri"/>
              </a:rPr>
              <a:t>Pensar na proposta de um currículo inclusivo é, sem dúvida, um </a:t>
            </a:r>
            <a:r>
              <a:rPr lang="pt-BR" sz="2400" i="1" dirty="0" smtClean="0">
                <a:latin typeface="Calibri"/>
                <a:cs typeface="Calibri"/>
              </a:rPr>
              <a:t>movimento que </a:t>
            </a:r>
            <a:r>
              <a:rPr lang="pt-BR" sz="2400" i="1" dirty="0">
                <a:latin typeface="Calibri"/>
                <a:cs typeface="Calibri"/>
              </a:rPr>
              <a:t>demanda a contribuição de todos os partícipes de uma Rede tão </a:t>
            </a:r>
            <a:r>
              <a:rPr lang="pt-BR" sz="2400" i="1" dirty="0" smtClean="0">
                <a:latin typeface="Calibri"/>
                <a:cs typeface="Calibri"/>
              </a:rPr>
              <a:t>grande como </a:t>
            </a:r>
            <a:r>
              <a:rPr lang="pt-BR" sz="2400" i="1" dirty="0">
                <a:latin typeface="Calibri"/>
                <a:cs typeface="Calibri"/>
              </a:rPr>
              <a:t>a nossa. A qualidade dessa ação está na valorização da heterogeneidade dos sujeitos que estão em nossas unidades escolares e na participação </a:t>
            </a:r>
            <a:r>
              <a:rPr lang="pt-BR" sz="2400" i="1" dirty="0" smtClean="0">
                <a:latin typeface="Calibri"/>
                <a:cs typeface="Calibri"/>
              </a:rPr>
              <a:t>dos</a:t>
            </a:r>
            <a:r>
              <a:rPr lang="en-US" sz="2400" i="1" dirty="0">
                <a:latin typeface="Calibri"/>
                <a:cs typeface="Calibri"/>
              </a:rPr>
              <a:t> </a:t>
            </a:r>
            <a:r>
              <a:rPr lang="pt-BR" sz="2400" i="1" dirty="0" smtClean="0">
                <a:latin typeface="Calibri"/>
                <a:cs typeface="Calibri"/>
              </a:rPr>
              <a:t>educadores </a:t>
            </a:r>
            <a:r>
              <a:rPr lang="pt-BR" sz="2400" i="1" dirty="0">
                <a:latin typeface="Calibri"/>
                <a:cs typeface="Calibri"/>
              </a:rPr>
              <a:t>representantes de uma concepção de educação que rompe </a:t>
            </a:r>
            <a:r>
              <a:rPr lang="pt-BR" sz="2400" i="1" dirty="0" smtClean="0">
                <a:latin typeface="Calibri"/>
                <a:cs typeface="Calibri"/>
              </a:rPr>
              <a:t>com</a:t>
            </a:r>
            <a:r>
              <a:rPr lang="en-US" sz="2400" i="1" dirty="0">
                <a:latin typeface="Calibri"/>
                <a:cs typeface="Calibri"/>
              </a:rPr>
              <a:t> </a:t>
            </a:r>
            <a:r>
              <a:rPr lang="pt-BR" sz="2400" i="1" dirty="0" smtClean="0">
                <a:latin typeface="Calibri"/>
                <a:cs typeface="Calibri"/>
              </a:rPr>
              <a:t>as </a:t>
            </a:r>
            <a:r>
              <a:rPr lang="pt-BR" sz="2400" i="1" dirty="0">
                <a:latin typeface="Calibri"/>
                <a:cs typeface="Calibri"/>
              </a:rPr>
              <a:t>barreiras que impedem os estudantes estigmatizados pela sociedade, </a:t>
            </a:r>
            <a:r>
              <a:rPr lang="pt-BR" sz="2400" i="1" dirty="0" smtClean="0">
                <a:latin typeface="Calibri"/>
                <a:cs typeface="Calibri"/>
              </a:rPr>
              <a:t>por</a:t>
            </a:r>
            <a:r>
              <a:rPr lang="en-US" sz="2400" i="1" dirty="0">
                <a:latin typeface="Calibri"/>
                <a:cs typeface="Calibri"/>
              </a:rPr>
              <a:t> </a:t>
            </a:r>
            <a:r>
              <a:rPr lang="pt-BR" sz="2400" i="1" dirty="0" smtClean="0">
                <a:latin typeface="Calibri"/>
                <a:cs typeface="Calibri"/>
              </a:rPr>
              <a:t>sua </a:t>
            </a:r>
            <a:r>
              <a:rPr lang="pt-BR" sz="2400" i="1" dirty="0">
                <a:latin typeface="Calibri"/>
                <a:cs typeface="Calibri"/>
              </a:rPr>
              <a:t>diferença, de ter a oportunidade de estar em uma escola que prima </a:t>
            </a:r>
            <a:r>
              <a:rPr lang="pt-BR" sz="2400" i="1" dirty="0" smtClean="0">
                <a:latin typeface="Calibri"/>
                <a:cs typeface="Calibri"/>
              </a:rPr>
              <a:t>pela</a:t>
            </a:r>
            <a:r>
              <a:rPr lang="en-US" sz="2400" i="1" dirty="0">
                <a:latin typeface="Calibri"/>
                <a:cs typeface="Calibri"/>
              </a:rPr>
              <a:t> </a:t>
            </a:r>
            <a:r>
              <a:rPr lang="pt-BR" sz="2400" i="1" dirty="0" smtClean="0">
                <a:latin typeface="Calibri"/>
                <a:cs typeface="Calibri"/>
              </a:rPr>
              <a:t>qualidade </a:t>
            </a:r>
            <a:r>
              <a:rPr lang="pt-BR" sz="2400" i="1" dirty="0">
                <a:latin typeface="Calibri"/>
                <a:cs typeface="Calibri"/>
              </a:rPr>
              <a:t>da educação</a:t>
            </a:r>
            <a:r>
              <a:rPr lang="pt-BR" sz="2400" i="1" dirty="0" smtClean="0">
                <a:latin typeface="Calibri"/>
                <a:cs typeface="Calibri"/>
              </a:rPr>
              <a:t>.” </a:t>
            </a:r>
          </a:p>
          <a:p>
            <a:r>
              <a:rPr lang="pt-BR" sz="2400" dirty="0">
                <a:latin typeface="Calibri"/>
                <a:cs typeface="Calibri"/>
              </a:rPr>
              <a:t>	</a:t>
            </a:r>
            <a:r>
              <a:rPr lang="pt-BR" sz="2400" dirty="0" smtClean="0">
                <a:latin typeface="Calibri"/>
                <a:cs typeface="Calibri"/>
              </a:rPr>
              <a:t>					Currículo da Cidade </a:t>
            </a:r>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2651695306"/>
      </p:ext>
    </p:extLst>
  </p:cSld>
  <p:clrMapOvr>
    <a:masterClrMapping/>
  </p:clrMapOvr>
  <p:transition xmlns:p14="http://schemas.microsoft.com/office/powerpoint/2010/mai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 indent="0">
              <a:buNone/>
            </a:pPr>
            <a:r>
              <a:rPr lang="en-US" sz="2400" dirty="0"/>
              <a:t>“Em algum lugar, </a:t>
            </a:r>
            <a:r>
              <a:rPr lang="en-US" sz="2400" dirty="0" err="1"/>
              <a:t>alguém</a:t>
            </a:r>
            <a:r>
              <a:rPr lang="en-US" sz="2400" dirty="0"/>
              <a:t> está </a:t>
            </a:r>
            <a:r>
              <a:rPr lang="en-US" sz="2400" dirty="0" err="1"/>
              <a:t>dizendo</a:t>
            </a:r>
            <a:r>
              <a:rPr lang="en-US" sz="2400" dirty="0"/>
              <a:t> a um </a:t>
            </a:r>
            <a:r>
              <a:rPr lang="en-US" sz="2400" dirty="0" err="1"/>
              <a:t>menino</a:t>
            </a:r>
            <a:r>
              <a:rPr lang="en-US" sz="2400" dirty="0"/>
              <a:t> que ele </a:t>
            </a:r>
            <a:r>
              <a:rPr lang="en-US" sz="2400" dirty="0" err="1"/>
              <a:t>não</a:t>
            </a:r>
            <a:r>
              <a:rPr lang="en-US" sz="2400" dirty="0"/>
              <a:t> pode brincar porque </a:t>
            </a:r>
            <a:r>
              <a:rPr lang="en-US" sz="2400" dirty="0" err="1"/>
              <a:t>não</a:t>
            </a:r>
            <a:r>
              <a:rPr lang="en-US" sz="2400" dirty="0"/>
              <a:t> consegue </a:t>
            </a:r>
            <a:r>
              <a:rPr lang="en-US" sz="2400" dirty="0" err="1"/>
              <a:t>andar</a:t>
            </a:r>
            <a:r>
              <a:rPr lang="en-US" sz="2400" dirty="0"/>
              <a:t>; a uma </a:t>
            </a:r>
            <a:r>
              <a:rPr lang="en-US" sz="2400" dirty="0" err="1"/>
              <a:t>menina</a:t>
            </a:r>
            <a:r>
              <a:rPr lang="en-US" sz="2400" dirty="0"/>
              <a:t> que </a:t>
            </a:r>
            <a:r>
              <a:rPr lang="en-US" sz="2400" dirty="0" err="1"/>
              <a:t>ela</a:t>
            </a:r>
            <a:r>
              <a:rPr lang="en-US" sz="2400" dirty="0"/>
              <a:t> </a:t>
            </a:r>
            <a:r>
              <a:rPr lang="en-US" sz="2400" dirty="0" err="1"/>
              <a:t>não</a:t>
            </a:r>
            <a:r>
              <a:rPr lang="en-US" sz="2400" dirty="0"/>
              <a:t> pode aprender porque </a:t>
            </a:r>
            <a:r>
              <a:rPr lang="en-US" sz="2400" dirty="0" err="1"/>
              <a:t>não</a:t>
            </a:r>
            <a:r>
              <a:rPr lang="en-US" sz="2400" dirty="0"/>
              <a:t> consegue </a:t>
            </a:r>
            <a:r>
              <a:rPr lang="en-US" sz="2400" dirty="0" err="1"/>
              <a:t>enxergar</a:t>
            </a:r>
            <a:r>
              <a:rPr lang="en-US" sz="2400" dirty="0"/>
              <a:t>. Esse </a:t>
            </a:r>
            <a:r>
              <a:rPr lang="en-US" sz="2400" dirty="0" err="1"/>
              <a:t>menino</a:t>
            </a:r>
            <a:r>
              <a:rPr lang="en-US" sz="2400" dirty="0"/>
              <a:t> merece uma oportunidade para brincar. E todos </a:t>
            </a:r>
            <a:r>
              <a:rPr lang="en-US" sz="2400" dirty="0" err="1"/>
              <a:t>nós</a:t>
            </a:r>
            <a:r>
              <a:rPr lang="en-US" sz="2400" dirty="0"/>
              <a:t> </a:t>
            </a:r>
            <a:r>
              <a:rPr lang="en-US" sz="2400" dirty="0" err="1"/>
              <a:t>ganhamos</a:t>
            </a:r>
            <a:r>
              <a:rPr lang="en-US" sz="2400" dirty="0"/>
              <a:t> quando essa </a:t>
            </a:r>
            <a:r>
              <a:rPr lang="en-US" sz="2400" dirty="0" err="1"/>
              <a:t>menina</a:t>
            </a:r>
            <a:r>
              <a:rPr lang="en-US" sz="2400" dirty="0"/>
              <a:t>, e todas as </a:t>
            </a:r>
            <a:r>
              <a:rPr lang="en-US" sz="2400" dirty="0" err="1"/>
              <a:t>crianças</a:t>
            </a:r>
            <a:r>
              <a:rPr lang="en-US" sz="2400" dirty="0"/>
              <a:t>, </a:t>
            </a:r>
            <a:r>
              <a:rPr lang="en-US" sz="2400" dirty="0" err="1"/>
              <a:t>conseguem</a:t>
            </a:r>
            <a:r>
              <a:rPr lang="en-US" sz="2400" dirty="0"/>
              <a:t> ler, aprender e contribuir. O caminho a </a:t>
            </a:r>
            <a:r>
              <a:rPr lang="en-US" sz="2400" dirty="0" err="1"/>
              <a:t>percorrer</a:t>
            </a:r>
            <a:r>
              <a:rPr lang="en-US" sz="2400" dirty="0"/>
              <a:t> será </a:t>
            </a:r>
            <a:r>
              <a:rPr lang="en-US" sz="2400" dirty="0" err="1"/>
              <a:t>desafiador</a:t>
            </a:r>
            <a:r>
              <a:rPr lang="en-US" sz="2400" dirty="0"/>
              <a:t>. Mas </a:t>
            </a:r>
            <a:r>
              <a:rPr lang="en-US" sz="2400" dirty="0" err="1"/>
              <a:t>crianças</a:t>
            </a:r>
            <a:r>
              <a:rPr lang="en-US" sz="2400" dirty="0"/>
              <a:t> </a:t>
            </a:r>
            <a:r>
              <a:rPr lang="en-US" sz="2400" dirty="0" err="1"/>
              <a:t>não</a:t>
            </a:r>
            <a:r>
              <a:rPr lang="en-US" sz="2400" dirty="0"/>
              <a:t> </a:t>
            </a:r>
            <a:r>
              <a:rPr lang="en-US" sz="2400" dirty="0" err="1"/>
              <a:t>aceitam</a:t>
            </a:r>
            <a:r>
              <a:rPr lang="en-US" sz="2400" dirty="0"/>
              <a:t> limites </a:t>
            </a:r>
            <a:r>
              <a:rPr lang="en-US" sz="2400" dirty="0" err="1"/>
              <a:t>desnecessários</a:t>
            </a:r>
            <a:r>
              <a:rPr lang="en-US" sz="2400" dirty="0"/>
              <a:t>. </a:t>
            </a:r>
            <a:r>
              <a:rPr lang="en-US" sz="2400" dirty="0" err="1"/>
              <a:t>Nós</a:t>
            </a:r>
            <a:r>
              <a:rPr lang="en-US" sz="2400" dirty="0"/>
              <a:t> também </a:t>
            </a:r>
            <a:r>
              <a:rPr lang="en-US" sz="2400" dirty="0" err="1"/>
              <a:t>não</a:t>
            </a:r>
            <a:r>
              <a:rPr lang="en-US" sz="2400" dirty="0"/>
              <a:t> </a:t>
            </a:r>
            <a:r>
              <a:rPr lang="en-US" sz="2400" dirty="0" err="1"/>
              <a:t>deveríamos</a:t>
            </a:r>
            <a:r>
              <a:rPr lang="en-US" sz="2400" dirty="0"/>
              <a:t> </a:t>
            </a:r>
            <a:r>
              <a:rPr lang="en-US" sz="2400" dirty="0" err="1"/>
              <a:t>aceitar</a:t>
            </a:r>
            <a:r>
              <a:rPr lang="en-US" sz="2400" dirty="0"/>
              <a:t>.” </a:t>
            </a:r>
            <a:endParaRPr lang="en-US" sz="2400" dirty="0" smtClean="0"/>
          </a:p>
          <a:p>
            <a:pPr marL="25400" indent="0">
              <a:buNone/>
            </a:pPr>
            <a:endParaRPr lang="en-US" sz="2400" dirty="0" smtClean="0"/>
          </a:p>
          <a:p>
            <a:pPr marL="25400" indent="0">
              <a:buNone/>
            </a:pPr>
            <a:r>
              <a:rPr lang="en-US" sz="2400" dirty="0" smtClean="0"/>
              <a:t>Anthony </a:t>
            </a:r>
            <a:r>
              <a:rPr lang="en-US" sz="2400" dirty="0"/>
              <a:t>Lake, </a:t>
            </a:r>
            <a:r>
              <a:rPr lang="en-US" sz="2400" dirty="0" err="1"/>
              <a:t>Diretor</a:t>
            </a:r>
            <a:r>
              <a:rPr lang="en-US" sz="2400" dirty="0"/>
              <a:t> </a:t>
            </a:r>
            <a:r>
              <a:rPr lang="en-US" sz="2400" dirty="0" err="1"/>
              <a:t>Executivo</a:t>
            </a:r>
            <a:r>
              <a:rPr lang="en-US" sz="2400" dirty="0"/>
              <a:t> do UNICEF. </a:t>
            </a:r>
            <a:r>
              <a:rPr lang="en-US" sz="2400" dirty="0" err="1"/>
              <a:t>Situação</a:t>
            </a:r>
            <a:r>
              <a:rPr lang="en-US" sz="2400" dirty="0"/>
              <a:t> mundial da </a:t>
            </a:r>
            <a:r>
              <a:rPr lang="en-US" sz="2400" dirty="0" err="1"/>
              <a:t>infância</a:t>
            </a:r>
            <a:r>
              <a:rPr lang="en-US" sz="2400" dirty="0"/>
              <a:t> 2013: </a:t>
            </a:r>
            <a:r>
              <a:rPr lang="en-US" sz="2400" dirty="0" err="1"/>
              <a:t>Crianças</a:t>
            </a:r>
            <a:r>
              <a:rPr lang="en-US" sz="2400" dirty="0"/>
              <a:t> com </a:t>
            </a:r>
            <a:r>
              <a:rPr lang="en-US" sz="2400" dirty="0" err="1"/>
              <a:t>Deficiência</a:t>
            </a:r>
            <a:r>
              <a:rPr lang="en-US" sz="2400" dirty="0"/>
              <a:t> </a:t>
            </a:r>
          </a:p>
          <a:p>
            <a:endParaRPr lang="en-US" dirty="0"/>
          </a:p>
        </p:txBody>
      </p:sp>
    </p:spTree>
    <p:extLst>
      <p:ext uri="{BB962C8B-B14F-4D97-AF65-F5344CB8AC3E}">
        <p14:creationId xmlns:p14="http://schemas.microsoft.com/office/powerpoint/2010/main" val="3155661984"/>
      </p:ext>
    </p:extLst>
  </p:cSld>
  <p:clrMapOvr>
    <a:masterClrMapping/>
  </p:clrMapOvr>
  <p:transition xmlns:p14="http://schemas.microsoft.com/office/powerpoint/2010/mai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subTitle" idx="1"/>
          </p:nvPr>
        </p:nvSpPr>
        <p:spPr>
          <a:xfrm>
            <a:off x="1371600" y="2365375"/>
            <a:ext cx="6400800" cy="3273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pt-BR" i="1" dirty="0">
                <a:solidFill>
                  <a:srgbClr val="000000"/>
                </a:solidFill>
                <a:ea typeface="Cambria"/>
                <a:sym typeface="Cambria"/>
              </a:rPr>
              <a:t>“</a:t>
            </a:r>
            <a:r>
              <a:rPr lang="pt-BR" i="1" dirty="0" smtClean="0">
                <a:solidFill>
                  <a:srgbClr val="000000"/>
                </a:solidFill>
                <a:ea typeface="Cambria"/>
                <a:sym typeface="Cambria"/>
              </a:rPr>
              <a:t>Simplesmente ,não</a:t>
            </a:r>
            <a:r>
              <a:rPr lang="pt-BR" i="1" dirty="0">
                <a:solidFill>
                  <a:srgbClr val="000000"/>
                </a:solidFill>
                <a:ea typeface="Cambria"/>
                <a:sym typeface="Cambria"/>
              </a:rPr>
              <a:t> </a:t>
            </a:r>
            <a:r>
              <a:rPr lang="pt-BR" i="1" dirty="0" smtClean="0">
                <a:solidFill>
                  <a:srgbClr val="000000"/>
                </a:solidFill>
                <a:ea typeface="Cambria"/>
                <a:sym typeface="Cambria"/>
              </a:rPr>
              <a:t>posso </a:t>
            </a:r>
            <a:r>
              <a:rPr lang="pt-BR" i="1" dirty="0">
                <a:solidFill>
                  <a:srgbClr val="000000"/>
                </a:solidFill>
                <a:ea typeface="Cambria"/>
                <a:sym typeface="Cambria"/>
              </a:rPr>
              <a:t>pensar pelos outros, nem para os outros, nem sem os outros.”                              </a:t>
            </a:r>
            <a:endParaRPr i="1" dirty="0">
              <a:solidFill>
                <a:srgbClr val="000000"/>
              </a:solidFill>
              <a:ea typeface="Cambria"/>
              <a:sym typeface="Cambria"/>
            </a:endParaRPr>
          </a:p>
          <a:p>
            <a:pPr marL="0" lvl="0" indent="0">
              <a:spcBef>
                <a:spcPts val="640"/>
              </a:spcBef>
              <a:spcAft>
                <a:spcPts val="0"/>
              </a:spcAft>
              <a:buNone/>
            </a:pPr>
            <a:r>
              <a:rPr lang="pt-BR" i="1" dirty="0">
                <a:solidFill>
                  <a:srgbClr val="000000"/>
                </a:solidFill>
                <a:ea typeface="Cambria"/>
                <a:sym typeface="Cambria"/>
              </a:rPr>
              <a:t>    </a:t>
            </a:r>
            <a:r>
              <a:rPr lang="pt-BR" i="1" dirty="0" smtClean="0">
                <a:solidFill>
                  <a:srgbClr val="000000"/>
                </a:solidFill>
                <a:ea typeface="Cambria"/>
                <a:sym typeface="Cambria"/>
              </a:rPr>
              <a:t>		 </a:t>
            </a:r>
            <a:r>
              <a:rPr lang="pt-BR" i="1" dirty="0" err="1">
                <a:solidFill>
                  <a:srgbClr val="000000"/>
                </a:solidFill>
                <a:ea typeface="Cambria"/>
                <a:sym typeface="Cambria"/>
              </a:rPr>
              <a:t>PauloFreire</a:t>
            </a:r>
            <a:endParaRPr dirty="0">
              <a:solidFill>
                <a:srgbClr val="0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3"/>
          <p:cNvPicPr preferRelativeResize="0"/>
          <p:nvPr/>
        </p:nvPicPr>
        <p:blipFill>
          <a:blip r:embed="rId3">
            <a:extLst>
              <a:ext uri="{28A0092B-C50C-407E-A947-70E740481C1C}">
                <a14:useLocalDpi xmlns:a14="http://schemas.microsoft.com/office/drawing/2010/main" val="0"/>
              </a:ext>
            </a:extLst>
          </a:blip>
          <a:stretch>
            <a:fillRect/>
          </a:stretch>
        </p:blipFill>
        <p:spPr>
          <a:xfrm>
            <a:off x="0" y="1920875"/>
            <a:ext cx="9144000" cy="3651249"/>
          </a:xfrm>
          <a:prstGeom prst="rect">
            <a:avLst/>
          </a:prstGeom>
          <a:noFill/>
          <a:ln>
            <a:noFill/>
          </a:ln>
        </p:spPr>
      </p:pic>
    </p:spTree>
    <p:extLst>
      <p:ext uri="{BB962C8B-B14F-4D97-AF65-F5344CB8AC3E}">
        <p14:creationId xmlns:p14="http://schemas.microsoft.com/office/powerpoint/2010/main" val="180901827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subTitle" idx="1"/>
          </p:nvPr>
        </p:nvSpPr>
        <p:spPr>
          <a:xfrm>
            <a:off x="5329050" y="1825825"/>
            <a:ext cx="3815100" cy="37110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endParaRPr/>
          </a:p>
          <a:p>
            <a:pPr marL="0" lvl="0" indent="0" rtl="0">
              <a:spcBef>
                <a:spcPts val="640"/>
              </a:spcBef>
              <a:spcAft>
                <a:spcPts val="0"/>
              </a:spcAft>
              <a:buNone/>
            </a:pPr>
            <a:r>
              <a:rPr lang="pt-BR"/>
              <a:t>nunca fomos um </a:t>
            </a:r>
            <a:endParaRPr/>
          </a:p>
          <a:p>
            <a:pPr marL="0" lvl="0" indent="0">
              <a:spcBef>
                <a:spcPts val="640"/>
              </a:spcBef>
              <a:spcAft>
                <a:spcPts val="0"/>
              </a:spcAft>
              <a:buNone/>
            </a:pPr>
            <a:r>
              <a:rPr lang="pt-BR"/>
              <a:t>somos diversos (eus)</a:t>
            </a:r>
            <a:endParaRPr/>
          </a:p>
          <a:p>
            <a:pPr marL="0" lvl="0" indent="0" rtl="0">
              <a:spcBef>
                <a:spcPts val="640"/>
              </a:spcBef>
              <a:spcAft>
                <a:spcPts val="0"/>
              </a:spcAft>
              <a:buNone/>
            </a:pPr>
            <a:r>
              <a:rPr lang="pt-BR"/>
              <a:t>possibilidades  </a:t>
            </a:r>
            <a:endParaRPr/>
          </a:p>
          <a:p>
            <a:pPr marL="0" lvl="0" indent="0" rtl="0">
              <a:spcBef>
                <a:spcPts val="640"/>
              </a:spcBef>
              <a:spcAft>
                <a:spcPts val="0"/>
              </a:spcAft>
              <a:buNone/>
            </a:pPr>
            <a:r>
              <a:rPr lang="pt-BR"/>
              <a:t>devir </a:t>
            </a:r>
            <a:endParaRPr/>
          </a:p>
          <a:p>
            <a:pPr marL="0" lvl="0" indent="0">
              <a:spcBef>
                <a:spcPts val="640"/>
              </a:spcBef>
              <a:spcAft>
                <a:spcPts val="0"/>
              </a:spcAft>
              <a:buNone/>
            </a:pPr>
            <a:r>
              <a:rPr lang="pt-BR"/>
              <a:t>devires </a:t>
            </a:r>
            <a:endParaRPr/>
          </a:p>
        </p:txBody>
      </p:sp>
      <p:pic>
        <p:nvPicPr>
          <p:cNvPr id="199" name="Google Shape;199;p33"/>
          <p:cNvPicPr preferRelativeResize="0"/>
          <p:nvPr/>
        </p:nvPicPr>
        <p:blipFill>
          <a:blip r:embed="rId3">
            <a:alphaModFix/>
          </a:blip>
          <a:stretch>
            <a:fillRect/>
          </a:stretch>
        </p:blipFill>
        <p:spPr>
          <a:xfrm>
            <a:off x="203188" y="1962075"/>
            <a:ext cx="5014037" cy="3813000"/>
          </a:xfrm>
          <a:prstGeom prst="rect">
            <a:avLst/>
          </a:prstGeom>
          <a:noFill/>
          <a:ln>
            <a:noFill/>
          </a:ln>
        </p:spPr>
      </p:pic>
    </p:spTree>
    <p:extLst>
      <p:ext uri="{BB962C8B-B14F-4D97-AF65-F5344CB8AC3E}">
        <p14:creationId xmlns:p14="http://schemas.microsoft.com/office/powerpoint/2010/main" val="2193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ctrTitle"/>
          </p:nvPr>
        </p:nvSpPr>
        <p:spPr>
          <a:xfrm>
            <a:off x="685800" y="1"/>
            <a:ext cx="7772400" cy="8367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pt-BR" sz="6000" b="1" i="0" u="none" strike="noStrike" cap="none">
                <a:solidFill>
                  <a:srgbClr val="000000"/>
                </a:solidFill>
                <a:latin typeface="Calibri"/>
                <a:ea typeface="Calibri"/>
                <a:cs typeface="Calibri"/>
                <a:sym typeface="Calibri"/>
              </a:rPr>
              <a:t/>
            </a:r>
            <a:br>
              <a:rPr lang="pt-BR" sz="6000" b="1" i="0" u="none" strike="noStrike" cap="none">
                <a:solidFill>
                  <a:srgbClr val="000000"/>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
        <p:nvSpPr>
          <p:cNvPr id="193" name="Google Shape;193;p32"/>
          <p:cNvSpPr txBox="1"/>
          <p:nvPr/>
        </p:nvSpPr>
        <p:spPr>
          <a:xfrm>
            <a:off x="0" y="836700"/>
            <a:ext cx="6195900" cy="181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a:spcBef>
                <a:spcPts val="0"/>
              </a:spcBef>
              <a:spcAft>
                <a:spcPts val="0"/>
              </a:spcAft>
              <a:buNone/>
            </a:pPr>
            <a:endParaRPr sz="2400" dirty="0"/>
          </a:p>
          <a:p>
            <a:pPr marL="0" lvl="0" indent="0">
              <a:spcBef>
                <a:spcPts val="0"/>
              </a:spcBef>
              <a:spcAft>
                <a:spcPts val="0"/>
              </a:spcAft>
              <a:buNone/>
            </a:pPr>
            <a:endParaRPr sz="2400" dirty="0"/>
          </a:p>
          <a:p>
            <a:pPr marL="0" lvl="0" indent="0">
              <a:spcBef>
                <a:spcPts val="0"/>
              </a:spcBef>
              <a:spcAft>
                <a:spcPts val="0"/>
              </a:spcAft>
              <a:buNone/>
            </a:pPr>
            <a:endParaRPr sz="2400" dirty="0"/>
          </a:p>
          <a:p>
            <a:pPr marL="0" lvl="0" indent="0">
              <a:spcBef>
                <a:spcPts val="0"/>
              </a:spcBef>
              <a:spcAft>
                <a:spcPts val="0"/>
              </a:spcAft>
              <a:buNone/>
            </a:pPr>
            <a:endParaRPr sz="2400" dirty="0"/>
          </a:p>
          <a:p>
            <a:pPr marL="0" lvl="0" indent="0">
              <a:spcBef>
                <a:spcPts val="0"/>
              </a:spcBef>
              <a:spcAft>
                <a:spcPts val="0"/>
              </a:spcAft>
              <a:buNone/>
            </a:pPr>
            <a:endParaRPr sz="2400" dirty="0"/>
          </a:p>
          <a:p>
            <a:pPr marL="2286000" lvl="0" indent="457200">
              <a:spcBef>
                <a:spcPts val="0"/>
              </a:spcBef>
              <a:spcAft>
                <a:spcPts val="0"/>
              </a:spcAft>
              <a:buNone/>
            </a:pPr>
            <a:r>
              <a:rPr lang="en-US" sz="3600" b="1" dirty="0" smtClean="0"/>
              <a:t>(IN)DIVÍDUO  </a:t>
            </a:r>
          </a:p>
          <a:p>
            <a:pPr marL="0" lvl="0" indent="0">
              <a:spcBef>
                <a:spcPts val="0"/>
              </a:spcBef>
              <a:spcAft>
                <a:spcPts val="0"/>
              </a:spcAft>
              <a:buNone/>
            </a:pPr>
            <a:endParaRPr lang="en-US" sz="3600" b="1" dirty="0" smtClean="0"/>
          </a:p>
          <a:p>
            <a:pPr marL="2286000" lvl="0" indent="457200">
              <a:spcBef>
                <a:spcPts val="0"/>
              </a:spcBef>
              <a:spcAft>
                <a:spcPts val="0"/>
              </a:spcAft>
              <a:buNone/>
            </a:pPr>
            <a:r>
              <a:rPr lang="en-US" sz="3600" b="1" dirty="0" smtClean="0">
                <a:solidFill>
                  <a:srgbClr val="FF0000"/>
                </a:solidFill>
              </a:rPr>
              <a:t>DIVIDUAL  </a:t>
            </a:r>
          </a:p>
          <a:p>
            <a:pPr marL="0" lvl="0" indent="0">
              <a:spcBef>
                <a:spcPts val="0"/>
              </a:spcBef>
              <a:spcAft>
                <a:spcPts val="0"/>
              </a:spcAft>
              <a:buNone/>
            </a:pPr>
            <a:endParaRPr dirty="0"/>
          </a:p>
          <a:p>
            <a:pPr marL="0" lvl="0" indent="0">
              <a:spcBef>
                <a:spcPts val="0"/>
              </a:spcBef>
              <a:spcAft>
                <a:spcPts val="0"/>
              </a:spcAft>
              <a:buNone/>
            </a:pPr>
            <a:endParaRPr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3482</Words>
  <Application>Microsoft Macintosh PowerPoint</Application>
  <PresentationFormat>On-screen Show (4:3)</PresentationFormat>
  <Paragraphs>309</Paragraphs>
  <Slides>88</Slides>
  <Notes>34</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Tema do Office</vt:lpstr>
      <vt:lpstr>PowerPoint Presentation</vt:lpstr>
      <vt:lpstr>  “o que em mim sente está pensando".      Fernando Pessoa </vt:lpstr>
      <vt:lpstr> Agenda </vt:lpstr>
      <vt:lpstr>Acoplamentos</vt:lpstr>
      <vt:lpstr>PowerPoint Presentation</vt:lpstr>
      <vt:lpstr>O logocentrismo é matriz do pensamento ocidental</vt:lpstr>
      <vt:lpstr> Inclusão : superar as dicotomias ocidentais    mente-corpo,  razão-emoção,  cultura-natureza,  indivíduo-sociedade,  aprendizagem-instinto,  pensamento-sensação,  sujeito-objeto.    </vt:lpstr>
      <vt:lpstr>IGUAIS x DIFERENTES ?    temos um estudante ideal ?  </vt:lpstr>
      <vt:lpstr> </vt:lpstr>
      <vt:lpstr>PowerPoint Presentation</vt:lpstr>
      <vt:lpstr>TERMOS E EXPRESSÕES ADEQUADAS PARA NOMEAR E SE REFERIR ÀS DEFICIÊNCIAS </vt:lpstr>
      <vt:lpstr>PESSOA COM DEFICIÊNCIA </vt:lpstr>
      <vt:lpstr>DEFICIÊNCIA INTELECTUAL </vt:lpstr>
      <vt:lpstr> PESSOA QUE USA CADEIRA DE RODAS </vt:lpstr>
      <vt:lpstr> ALUNO COM DEFICIÊNCIA</vt:lpstr>
      <vt:lpstr> DEFICIÊNCIA VISUAL  </vt:lpstr>
      <vt:lpstr> DEFICIÊNCIA AUDITIVA </vt:lpstr>
      <vt:lpstr>Atualmente também tem sido utilizados os termos  FISIODIVERSOS e  NEURODIVERSOS </vt:lpstr>
      <vt:lpstr>PowerPoint Presentation</vt:lpstr>
      <vt:lpstr>PowerPoint Presentation</vt:lpstr>
      <vt:lpstr>termos que  aparecem nas legislações para caracterizar os estudantes que requerem ações de inclusão :   "deficientes” "especiais”  obs. na legislação não aparece os termos  neurodiversidade ou fisiodiversidade       </vt:lpstr>
      <vt:lpstr>  LEGISLAÇÕES SOBRE INCLUSÃO  </vt:lpstr>
      <vt:lpstr>PowerPoint Presentation</vt:lpstr>
      <vt:lpstr>CHAVE DE LEITURA DAS LEGISLAÇÕES SOBRE INCLUSÃO :</vt:lpstr>
      <vt:lpstr> ÂMBITO INTERNACIONAL</vt:lpstr>
      <vt:lpstr>Declaração Universal dos Direitos Humanos:  Artigo I Todos os seres humanos nascem livres e iguais em dignidade e direitos. São dotados de razão e consciência e devem agir em relação uns aos outros com espírito de fraternidade.  Artigo II  1 - Todo ser humano tem capacidade para gozar os direitos e as liberdades estabelecidos nesta Declaração, sem distinção de qualquer espécie, seja de raça, cor, sexo, idioma, religião, opinião política ou de outra natureza, origem nacional ou social, riqueza, nascimento, ou qualquer outra condição.  </vt:lpstr>
      <vt:lpstr> 1990- DECLARAÇÃO DE EDUCAÇÃO PARA TODOS </vt:lpstr>
      <vt:lpstr> 1994 – Declaração de Salamanca </vt:lpstr>
      <vt:lpstr>1999 – Convenção da Guatemala  </vt:lpstr>
      <vt:lpstr> 2009 – Convenção sobre os Direitos das Pessoas com Deficiência  </vt:lpstr>
      <vt:lpstr>Vídeo “Seja Mais :  da ideia à  produção “  </vt:lpstr>
      <vt:lpstr>ÂMBITO NACIONAL - FEDERAL </vt:lpstr>
      <vt:lpstr>CONSTITUIÇÃO FEDERAL DE 1988  Art. 5º  Todos são iguais perante a lei, sem distinção de qualquer natureza, garantindo-se aos brasileiros e aos estrangeiros residentes no País a inviolabilidade do direito à vida, à liberdade, à igualdade, à segurança e à propriedade, nos termos seguintes:   I - homens e mulheres são iguais em direitos e obrigações, nos termos desta Constituição;   III - ninguém será submetido a tortura nem a tratamento desumano ou degradante; (...)  VIII - ninguém será privado de direitos por motivo de crença religiosa ou de convicção filosófica ou política, salvo se as invocar para eximir-se de obrigação legal a todos imposta e recusar-se a cumprir prestação alternativa, fixada em lei;  </vt:lpstr>
      <vt:lpstr> CONSTITUIÇÃO FEDERAL 1988 </vt:lpstr>
      <vt:lpstr>1989- Lei nº 7.853</vt:lpstr>
      <vt:lpstr> ECA - 1990 Lei nº 8.069</vt:lpstr>
      <vt:lpstr>PowerPoint Presentation</vt:lpstr>
      <vt:lpstr>  2001 – Resolução CNE/CEB No 2 </vt:lpstr>
      <vt:lpstr>  2002 – Resolução CNE/CP No1/2002 </vt:lpstr>
      <vt:lpstr>PowerPoint Presentation</vt:lpstr>
      <vt:lpstr>PowerPoint Presentation</vt:lpstr>
      <vt:lpstr>PowerPoint Presentation</vt:lpstr>
      <vt:lpstr> 2014 – PLANO NACIONAL DE EDUCAÇÃO (PNE) </vt:lpstr>
      <vt:lpstr>PowerPoint Presentation</vt:lpstr>
      <vt:lpstr>PowerPoint Presentation</vt:lpstr>
      <vt:lpstr>PowerPoint Presentation</vt:lpstr>
      <vt:lpstr>POR UMA ÉTICA PÓS TRIBAL </vt:lpstr>
      <vt:lpstr> LEGISLAÇÃO SOBRE INCLUSÃO NO ÂMBITO MUNICIPAL </vt:lpstr>
      <vt:lpstr>PowerPoint Presentation</vt:lpstr>
      <vt:lpstr>EDS - Educação para os objetivos de desenvolvimento sustentável: Objetivos de aprendizagem UNESCO, 2017 </vt:lpstr>
      <vt:lpstr>Vídeo Guia de leitura da Educação Infantil </vt:lpstr>
      <vt:lpstr>PowerPoint Presentation</vt:lpstr>
      <vt:lpstr>OS 17 OBJETIVOS DE DESENVOLVIMENTO SUSTENTÁVEL (ODS) </vt:lpstr>
      <vt:lpstr>PowerPoint Presentation</vt:lpstr>
      <vt:lpstr>PowerPoint Presentation</vt:lpstr>
      <vt:lpstr>PowerPoint Presentation</vt:lpstr>
      <vt:lpstr>PowerPoint Presentation</vt:lpstr>
      <vt:lpstr>PowerPoint Presentation</vt:lpstr>
      <vt:lpstr> ODS 1- Erradicação da pobreza em todas as suas formas, em todos os lugares</vt:lpstr>
      <vt:lpstr>ODS 1- Erradicação da pobreza em todas as suas formas, em todos os lugares</vt:lpstr>
      <vt:lpstr>ODS 1- Erradicação da pobreza em todas as suas formas, em todos os lugares</vt:lpstr>
      <vt:lpstr> EDITAL Nº 04/2019  </vt:lpstr>
      <vt:lpstr> EDITAL Nº 04/2019 </vt:lpstr>
      <vt:lpstr> EDITAL Nº 04/2019 </vt:lpstr>
      <vt:lpstr> EDITAL Nº 04/2019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DECRETO Nº 58.526, DE 23 DE NOVEMBRO DE 2018 </vt:lpstr>
      <vt:lpstr>PowerPoint Presentation</vt:lpstr>
      <vt:lpstr> EIXO 6 – EDUCAÇÃO E RELAÇÕES ÉTNICO-RACIAIS META 1 </vt:lpstr>
      <vt:lpstr>  ANEXO ÚNICO INTEGRANTE DO DECRETO Nº 58.526, DE 23 DE NOVEMBRO 2018PLANO MUNICIPAL DE PROMOÇÃO DA IGUALDADE RACIAL –PLAMPIR</vt:lpstr>
      <vt:lpstr>PowerPoint Presentation</vt:lpstr>
      <vt:lpstr>PowerPoint Presentation</vt:lpstr>
      <vt:lpstr>PowerPoint Presentation</vt:lpstr>
      <vt:lpstr>PowerPoint Presentation</vt:lpstr>
      <vt:lpstr>  DECRETO Nº 45.415, DE 18 DE OUTUBRO DE 2004</vt:lpstr>
      <vt:lpstr>PORTARIA N° 5.718, DE 17 DE DEZEMBRO DE 2004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Pai</cp:lastModifiedBy>
  <cp:revision>76</cp:revision>
  <dcterms:modified xsi:type="dcterms:W3CDTF">2019-07-22T14:13:37Z</dcterms:modified>
</cp:coreProperties>
</file>