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9" r:id="rId7"/>
    <p:sldId id="266" r:id="rId8"/>
    <p:sldId id="261" r:id="rId9"/>
    <p:sldId id="263" r:id="rId10"/>
    <p:sldId id="262" r:id="rId11"/>
    <p:sldId id="264" r:id="rId12"/>
    <p:sldId id="270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5726"/>
    <a:srgbClr val="D1E70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644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AB328-BE80-4C24-A022-205B38226C83}" type="datetimeFigureOut">
              <a:rPr lang="pt-BR" smtClean="0"/>
              <a:t>02/11/2012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8AF352-5249-4A2B-B844-58BC3A1EC633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171D08-B43A-4135-884B-563BE2964440}" type="datetimeFigureOut">
              <a:rPr lang="pt-BR" smtClean="0"/>
              <a:pPr/>
              <a:t>02/11/2012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CDA357-81B3-4424-9A4D-7AC75B929B2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0AC9D91-2E16-42E4-8071-0748CE324522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pt-BR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8C163-8E44-4D89-999B-709C0C23ED4D}" type="datetime1">
              <a:rPr lang="en-US" smtClean="0"/>
              <a:pPr/>
              <a:t>11/2/2012</a:t>
            </a:fld>
            <a:endParaRPr lang="en-US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BAB63-886C-4630-8B26-D04E7D2E7347}" type="datetime1">
              <a:rPr lang="en-US" smtClean="0"/>
              <a:pPr/>
              <a:t>11/2/2012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5D4B6-B31B-478A-B4C4-105F6B7CADD6}" type="datetime1">
              <a:rPr lang="en-US" smtClean="0"/>
              <a:pPr/>
              <a:t>11/2/2012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E1F9F-DFFB-48CA-8613-E71B50585DFA}" type="datetime1">
              <a:rPr lang="en-US" smtClean="0"/>
              <a:pPr/>
              <a:t>11/2/2012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95EC1-DF43-4CEB-A66E-EDD006B166BD}" type="datetime1">
              <a:rPr lang="en-US" smtClean="0"/>
              <a:pPr/>
              <a:t>11/2/2012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390C2-3D96-4BFB-924A-7A1F84285752}" type="datetime1">
              <a:rPr lang="en-US" smtClean="0"/>
              <a:pPr/>
              <a:t>11/2/2012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56E17-8BFC-4AAE-893C-FCC01D6DC06E}" type="datetime1">
              <a:rPr lang="en-US" smtClean="0"/>
              <a:pPr/>
              <a:t>11/2/2012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417DE-CD9A-484C-A504-6B1371739E60}" type="datetime1">
              <a:rPr lang="en-US" smtClean="0"/>
              <a:pPr/>
              <a:t>11/2/2012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16282-D8FE-4E29-AB8C-579735650B57}" type="datetime1">
              <a:rPr lang="en-US" smtClean="0"/>
              <a:pPr/>
              <a:t>11/2/2012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C0C04-9639-4F36-A5B8-C50E9AEEA1DD}" type="datetime1">
              <a:rPr lang="en-US" smtClean="0"/>
              <a:pPr/>
              <a:t>11/2/2012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13E6F-2D7C-460C-ADA8-F18A87D257D0}" type="datetime1">
              <a:rPr lang="en-US" smtClean="0"/>
              <a:pPr/>
              <a:t>11/2/2012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4A53532-8205-4F18-B97B-B0CC311BC522}" type="datetime1">
              <a:rPr lang="en-US" smtClean="0"/>
              <a:pPr/>
              <a:t>11/2/2012</a:t>
            </a:fld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kumimoji="0"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9E29E33-B620-47F9-BB04-8846C2A5AFCC}" type="slidenum">
              <a:rPr kumimoji="0" lang="en-US" smtClean="0"/>
              <a:pPr/>
              <a:t>‹nº›</a:t>
            </a:fld>
            <a:endParaRPr kumimoji="0" lang="en-US" dirty="0">
              <a:solidFill>
                <a:schemeClr val="tx1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0" y="0"/>
            <a:ext cx="9144000" cy="1124744"/>
          </a:xfrm>
          <a:prstGeom prst="rect">
            <a:avLst/>
          </a:prstGeom>
          <a:noFill/>
        </p:spPr>
        <p:txBody>
          <a:bodyPr wrap="square" rtlCol="0">
            <a:prstTxWarp prst="textWave2">
              <a:avLst/>
            </a:prstTxWarp>
            <a:spAutoFit/>
          </a:bodyPr>
          <a:lstStyle/>
          <a:p>
            <a:pPr algn="ctr"/>
            <a:r>
              <a:rPr lang="pt-BR" sz="2800" b="1" dirty="0" smtClean="0">
                <a:ln>
                  <a:solidFill>
                    <a:srgbClr val="00B050"/>
                  </a:solidFill>
                </a:ln>
                <a:latin typeface="Arial" pitchFamily="34" charset="0"/>
                <a:cs typeface="Arial" pitchFamily="34" charset="0"/>
              </a:rPr>
              <a:t>EDUCAÇÃO POLÍTICA E COMPROMISSOS ÉTICOS</a:t>
            </a:r>
            <a:endParaRPr lang="pt-BR" sz="2800" b="1" dirty="0">
              <a:ln>
                <a:solidFill>
                  <a:srgbClr val="00B050"/>
                </a:solidFill>
              </a:ln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1556792"/>
            <a:ext cx="9144000" cy="2308324"/>
          </a:xfrm>
          <a:prstGeom prst="rect">
            <a:avLst/>
          </a:prstGeom>
          <a:solidFill>
            <a:srgbClr val="155726"/>
          </a:solidFill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EDUCAÇÃO POLÍTICA</a:t>
            </a:r>
            <a:r>
              <a:rPr lang="pt-BR" sz="36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i) Politicidade da educação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ii) Desafio formativo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iii) História própria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0" y="4149080"/>
            <a:ext cx="9144000" cy="23083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pt-BR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COMPROMISSOS ÉTICOS</a:t>
            </a:r>
            <a:r>
              <a:rPr lang="pt-BR" sz="36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r"/>
            <a:r>
              <a:rPr lang="pt-BR" sz="3600" b="1" dirty="0" smtClean="0">
                <a:latin typeface="Arial" pitchFamily="34" charset="0"/>
                <a:cs typeface="Arial" pitchFamily="34" charset="0"/>
              </a:rPr>
              <a:t>i) Convivência em sociedade</a:t>
            </a:r>
          </a:p>
          <a:p>
            <a:pPr algn="r"/>
            <a:r>
              <a:rPr lang="pt-BR" sz="3600" b="1" dirty="0" smtClean="0">
                <a:latin typeface="Arial" pitchFamily="34" charset="0"/>
                <a:cs typeface="Arial" pitchFamily="34" charset="0"/>
              </a:rPr>
              <a:t>ii) O outro me faz parte</a:t>
            </a:r>
          </a:p>
          <a:p>
            <a:pPr algn="r"/>
            <a:r>
              <a:rPr lang="pt-BR" sz="3600" b="1" dirty="0" smtClean="0">
                <a:latin typeface="Arial" pitchFamily="34" charset="0"/>
                <a:cs typeface="Arial" pitchFamily="34" charset="0"/>
              </a:rPr>
              <a:t>iii) Bem comum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1</a:t>
            </a:fld>
            <a:endParaRPr kumimoji="0" lang="en-US"/>
          </a:p>
        </p:txBody>
      </p:sp>
      <p:pic>
        <p:nvPicPr>
          <p:cNvPr id="2050" name="Picture 2" descr="Equipe de críquete em formação circul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1556792"/>
            <a:ext cx="2843808" cy="2304256"/>
          </a:xfrm>
          <a:prstGeom prst="rect">
            <a:avLst/>
          </a:prstGeom>
          <a:noFill/>
        </p:spPr>
      </p:pic>
      <p:pic>
        <p:nvPicPr>
          <p:cNvPr id="2052" name="Picture 4" descr="Exibir detalh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149080"/>
            <a:ext cx="2699792" cy="2232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10</a:t>
            </a:fld>
            <a:endParaRPr kumimoji="0" lang="en-US"/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0" y="404658"/>
          <a:ext cx="9144001" cy="5976666"/>
        </p:xfrm>
        <a:graphic>
          <a:graphicData uri="http://schemas.openxmlformats.org/drawingml/2006/table">
            <a:tbl>
              <a:tblPr/>
              <a:tblGrid>
                <a:gridCol w="4045567"/>
                <a:gridCol w="2549217"/>
                <a:gridCol w="2549217"/>
              </a:tblGrid>
              <a:tr h="332037">
                <a:tc>
                  <a:txBody>
                    <a:bodyPr/>
                    <a:lstStyle/>
                    <a:p>
                      <a:pPr marR="180340" algn="just">
                        <a:spcAft>
                          <a:spcPts val="0"/>
                        </a:spcAft>
                      </a:pPr>
                      <a:endParaRPr lang="pt-BR" sz="2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 smtClean="0">
                          <a:latin typeface="Arial"/>
                          <a:ea typeface="Times New Roman"/>
                          <a:cs typeface="Times New Roman"/>
                        </a:rPr>
                        <a:t>E. </a:t>
                      </a: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Médio</a:t>
                      </a:r>
                      <a:endParaRPr lang="pt-BR" sz="4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>
                          <a:latin typeface="Arial"/>
                          <a:ea typeface="Times New Roman"/>
                          <a:cs typeface="Times New Roman"/>
                        </a:rPr>
                        <a:t>Superior</a:t>
                      </a:r>
                      <a:endParaRPr lang="pt-BR" sz="40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037">
                <a:tc>
                  <a:txBody>
                    <a:bodyPr/>
                    <a:lstStyle/>
                    <a:p>
                      <a:pPr marR="666115" algn="just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Brasil</a:t>
                      </a:r>
                      <a:endParaRPr lang="pt-BR" sz="28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30.5</a:t>
                      </a:r>
                      <a:endParaRPr lang="pt-BR" sz="4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68.9</a:t>
                      </a:r>
                      <a:endParaRPr lang="pt-BR" sz="4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037">
                <a:tc>
                  <a:txBody>
                    <a:bodyPr/>
                    <a:lstStyle/>
                    <a:p>
                      <a:pPr marR="666115" algn="just"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Arial"/>
                          <a:ea typeface="Times New Roman"/>
                          <a:cs typeface="Times New Roman"/>
                        </a:rPr>
                        <a:t>Norte</a:t>
                      </a:r>
                      <a:endParaRPr lang="pt-BR" sz="28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43.0</a:t>
                      </a:r>
                      <a:endParaRPr lang="pt-BR" sz="4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56.0</a:t>
                      </a:r>
                      <a:endParaRPr lang="pt-BR" sz="4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037">
                <a:tc>
                  <a:txBody>
                    <a:bodyPr/>
                    <a:lstStyle/>
                    <a:p>
                      <a:pPr marR="666115" algn="just"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Nordeste</a:t>
                      </a:r>
                      <a:endParaRPr lang="pt-BR" sz="2800" b="1" dirty="0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48.1</a:t>
                      </a:r>
                      <a:endParaRPr lang="pt-BR" sz="4000" b="1" dirty="0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50.8</a:t>
                      </a:r>
                      <a:endParaRPr lang="pt-BR" sz="4000" b="1" dirty="0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037">
                <a:tc>
                  <a:txBody>
                    <a:bodyPr/>
                    <a:lstStyle/>
                    <a:p>
                      <a:pPr marR="666115" algn="just"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Arial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2000" b="1" dirty="0" err="1">
                          <a:latin typeface="Arial"/>
                          <a:ea typeface="Times New Roman"/>
                          <a:cs typeface="Times New Roman"/>
                        </a:rPr>
                        <a:t>Maranhão</a:t>
                      </a:r>
                      <a:endParaRPr lang="pt-BR" sz="28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>
                          <a:latin typeface="Arial"/>
                          <a:ea typeface="Times New Roman"/>
                          <a:cs typeface="Times New Roman"/>
                        </a:rPr>
                        <a:t>57.0</a:t>
                      </a:r>
                      <a:endParaRPr lang="pt-BR" sz="40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42.0</a:t>
                      </a:r>
                      <a:endParaRPr lang="pt-BR" sz="4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037">
                <a:tc>
                  <a:txBody>
                    <a:bodyPr/>
                    <a:lstStyle/>
                    <a:p>
                      <a:pPr marR="666115" algn="just"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Arial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2000" b="1" dirty="0" err="1">
                          <a:latin typeface="Arial"/>
                          <a:ea typeface="Times New Roman"/>
                          <a:cs typeface="Times New Roman"/>
                        </a:rPr>
                        <a:t>Piauí</a:t>
                      </a:r>
                      <a:endParaRPr lang="pt-BR" sz="28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>
                          <a:latin typeface="Arial"/>
                          <a:ea typeface="Times New Roman"/>
                          <a:cs typeface="Times New Roman"/>
                        </a:rPr>
                        <a:t>39.8</a:t>
                      </a:r>
                      <a:endParaRPr lang="pt-BR" sz="40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55.4</a:t>
                      </a:r>
                      <a:endParaRPr lang="pt-BR" sz="4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037">
                <a:tc>
                  <a:txBody>
                    <a:bodyPr/>
                    <a:lstStyle/>
                    <a:p>
                      <a:pPr marR="666115" algn="just"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Arial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2000" b="1" dirty="0" err="1">
                          <a:latin typeface="Arial"/>
                          <a:ea typeface="Times New Roman"/>
                          <a:cs typeface="Times New Roman"/>
                        </a:rPr>
                        <a:t>Ceará</a:t>
                      </a:r>
                      <a:endParaRPr lang="pt-BR" sz="28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34.9</a:t>
                      </a:r>
                      <a:endParaRPr lang="pt-BR" sz="4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64.6</a:t>
                      </a:r>
                      <a:endParaRPr lang="pt-BR" sz="4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037">
                <a:tc>
                  <a:txBody>
                    <a:bodyPr/>
                    <a:lstStyle/>
                    <a:p>
                      <a:pPr marR="666115"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- R.G. Norte</a:t>
                      </a:r>
                      <a:endParaRPr lang="pt-BR" sz="28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35.5</a:t>
                      </a:r>
                      <a:endParaRPr lang="pt-BR" sz="4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63.7</a:t>
                      </a:r>
                      <a:endParaRPr lang="pt-BR" sz="4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037">
                <a:tc>
                  <a:txBody>
                    <a:bodyPr/>
                    <a:lstStyle/>
                    <a:p>
                      <a:pPr marR="666115"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- Paraíba</a:t>
                      </a:r>
                      <a:endParaRPr lang="pt-BR" sz="28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39.8</a:t>
                      </a:r>
                      <a:endParaRPr lang="pt-BR" sz="4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59.2</a:t>
                      </a:r>
                      <a:endParaRPr lang="pt-BR" sz="4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037">
                <a:tc>
                  <a:txBody>
                    <a:bodyPr/>
                    <a:lstStyle/>
                    <a:p>
                      <a:pPr marR="666115" algn="just"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Arial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en-US" sz="2000" b="1" dirty="0" err="1">
                          <a:latin typeface="Arial"/>
                          <a:ea typeface="Times New Roman"/>
                          <a:cs typeface="Times New Roman"/>
                        </a:rPr>
                        <a:t>Pernambuco</a:t>
                      </a:r>
                      <a:endParaRPr lang="pt-BR" sz="28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41.9</a:t>
                      </a:r>
                      <a:endParaRPr lang="pt-BR" sz="4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57.4</a:t>
                      </a:r>
                      <a:endParaRPr lang="pt-BR" sz="4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037">
                <a:tc>
                  <a:txBody>
                    <a:bodyPr/>
                    <a:lstStyle/>
                    <a:p>
                      <a:pPr marR="666115"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- Alagoas</a:t>
                      </a:r>
                      <a:endParaRPr lang="pt-BR" sz="28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53.8</a:t>
                      </a:r>
                      <a:endParaRPr lang="pt-BR" sz="4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45.5</a:t>
                      </a:r>
                      <a:endParaRPr lang="pt-BR" sz="4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037">
                <a:tc>
                  <a:txBody>
                    <a:bodyPr/>
                    <a:lstStyle/>
                    <a:p>
                      <a:pPr marR="666115"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- Sergipe</a:t>
                      </a:r>
                      <a:endParaRPr lang="pt-BR" sz="28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32.6</a:t>
                      </a:r>
                      <a:endParaRPr lang="pt-BR" sz="4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66.6</a:t>
                      </a:r>
                      <a:endParaRPr lang="pt-BR" sz="4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037">
                <a:tc>
                  <a:txBody>
                    <a:bodyPr/>
                    <a:lstStyle/>
                    <a:p>
                      <a:pPr marR="666115" algn="just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 Bahia</a:t>
                      </a:r>
                      <a:endParaRPr lang="pt-BR" sz="2800" b="1" dirty="0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63.0</a:t>
                      </a:r>
                      <a:endParaRPr lang="pt-BR" sz="4000" b="1" dirty="0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36.1</a:t>
                      </a:r>
                      <a:endParaRPr lang="pt-BR" sz="4000" b="1" dirty="0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037">
                <a:tc>
                  <a:txBody>
                    <a:bodyPr/>
                    <a:lstStyle/>
                    <a:p>
                      <a:pPr marR="666115" algn="just"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Arial"/>
                          <a:ea typeface="Times New Roman"/>
                          <a:cs typeface="Times New Roman"/>
                        </a:rPr>
                        <a:t>Sudeste</a:t>
                      </a:r>
                      <a:endParaRPr lang="pt-BR" sz="28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20.4</a:t>
                      </a:r>
                      <a:endParaRPr lang="pt-BR" sz="4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79.3</a:t>
                      </a:r>
                      <a:endParaRPr lang="pt-BR" sz="4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037">
                <a:tc>
                  <a:txBody>
                    <a:bodyPr/>
                    <a:lstStyle/>
                    <a:p>
                      <a:pPr marR="666115" algn="just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 São Paulo</a:t>
                      </a:r>
                      <a:endParaRPr lang="pt-BR" sz="2800" b="1" dirty="0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15.6</a:t>
                      </a:r>
                      <a:endParaRPr lang="pt-BR" sz="4000" b="1" dirty="0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84.2</a:t>
                      </a:r>
                      <a:endParaRPr lang="pt-BR" sz="4000" b="1" dirty="0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037">
                <a:tc>
                  <a:txBody>
                    <a:bodyPr/>
                    <a:lstStyle/>
                    <a:p>
                      <a:pPr marR="666115" algn="just"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Arial"/>
                          <a:ea typeface="Times New Roman"/>
                          <a:cs typeface="Times New Roman"/>
                        </a:rPr>
                        <a:t>Sul</a:t>
                      </a:r>
                      <a:endParaRPr lang="pt-BR" sz="28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>
                          <a:latin typeface="Arial"/>
                          <a:ea typeface="Times New Roman"/>
                          <a:cs typeface="Times New Roman"/>
                        </a:rPr>
                        <a:t>20.2</a:t>
                      </a:r>
                      <a:endParaRPr lang="pt-BR" sz="40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79.3</a:t>
                      </a:r>
                      <a:endParaRPr lang="pt-BR" sz="4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037">
                <a:tc>
                  <a:txBody>
                    <a:bodyPr/>
                    <a:lstStyle/>
                    <a:p>
                      <a:pPr marR="666115" algn="just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Arial"/>
                          <a:ea typeface="Times New Roman"/>
                          <a:cs typeface="Times New Roman"/>
                        </a:rPr>
                        <a:t>Centro-Oeste</a:t>
                      </a:r>
                      <a:endParaRPr lang="pt-BR" sz="28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19.0</a:t>
                      </a:r>
                      <a:endParaRPr lang="pt-BR" sz="4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80.5</a:t>
                      </a:r>
                      <a:endParaRPr lang="pt-BR" sz="40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037">
                <a:tc>
                  <a:txBody>
                    <a:bodyPr/>
                    <a:lstStyle/>
                    <a:p>
                      <a:pPr marR="666115" algn="just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 Distrito Fed.</a:t>
                      </a:r>
                      <a:endParaRPr lang="pt-BR" sz="2800" b="1" dirty="0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16.4</a:t>
                      </a:r>
                      <a:endParaRPr lang="pt-BR" sz="4000" b="1" dirty="0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83.5</a:t>
                      </a:r>
                      <a:endParaRPr lang="pt-BR" sz="4000" b="1" dirty="0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409" marR="68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-78074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Profes</a:t>
            </a:r>
            <a:r>
              <a:rPr kumimoji="0" lang="pt-B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. Ed. Básica - Escolaridade (2010; %)</a:t>
            </a:r>
            <a:endParaRPr kumimoji="0" lang="pt-B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6453336"/>
            <a:ext cx="3131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Fonte: Mec/Inep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53FBF3-6B67-42DD-8220-106CDD458B5A}" type="slidenum">
              <a:rPr lang="en-US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0" y="115888"/>
          <a:ext cx="9144000" cy="6149975"/>
        </p:xfrm>
        <a:graphic>
          <a:graphicData uri="http://schemas.openxmlformats.org/drawingml/2006/table">
            <a:tbl>
              <a:tblPr/>
              <a:tblGrid>
                <a:gridCol w="533400"/>
                <a:gridCol w="1085850"/>
                <a:gridCol w="1033463"/>
                <a:gridCol w="795337"/>
                <a:gridCol w="979488"/>
                <a:gridCol w="874712"/>
                <a:gridCol w="854075"/>
                <a:gridCol w="863600"/>
                <a:gridCol w="865188"/>
                <a:gridCol w="1258887"/>
              </a:tblGrid>
              <a:tr h="72072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Anos</a:t>
                      </a:r>
                      <a:endParaRPr kumimoji="0" lang="pt-BR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1995</a:t>
                      </a:r>
                      <a:endParaRPr kumimoji="0" lang="pt-BR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1997</a:t>
                      </a:r>
                      <a:endParaRPr kumimoji="0" lang="pt-BR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1999</a:t>
                      </a:r>
                      <a:endParaRPr kumimoji="0" lang="pt-BR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2001</a:t>
                      </a:r>
                      <a:endParaRPr kumimoji="0" lang="pt-BR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2003</a:t>
                      </a:r>
                      <a:endParaRPr kumimoji="0" lang="pt-BR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2005</a:t>
                      </a:r>
                      <a:endParaRPr kumimoji="0" lang="pt-BR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2007</a:t>
                      </a:r>
                      <a:endParaRPr kumimoji="0" lang="pt-BR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2009</a:t>
                      </a:r>
                      <a:endParaRPr kumimoji="0" lang="pt-BR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pt-BR" sz="2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ª</a:t>
                      </a: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pt-BR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EF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anchor="ctr" horzOverflow="overflow"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188,3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anchor="ctr" horzOverflow="overflow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-1.8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anchor="ctr" horzOverflow="overflow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-15.8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anchor="ctr" horzOverflow="overflow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-5.6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anchor="ctr" horzOverflow="overflow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4.3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anchor="ctr" horzOverflow="overflow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2.9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anchor="ctr" horzOverflow="overflow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3.5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anchor="ctr" horzOverflow="overflow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8.5 (</a:t>
                      </a: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184.3</a:t>
                      </a: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)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horzOverflow="overflow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</a:t>
                      </a:r>
                      <a:endParaRPr kumimoji="0" lang="pt-BR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</a:t>
                      </a:r>
                      <a:r>
                        <a:rPr kumimoji="0" lang="pt-BR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ª</a:t>
                      </a: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pt-BR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EF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anchor="ctr" horzOverflow="overflow"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256,1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anchor="ctr" horzOverflow="overflow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-6.1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anchor="ctr" horzOverflow="overflow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-17.1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anchor="ctr" horzOverflow="overflow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2.3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anchor="ctr" horzOverflow="overflow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-3.2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anchor="ctr" horzOverflow="overflow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-0.1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anchor="ctr" horzOverflow="overflow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2.8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anchor="ctr" horzOverflow="overflow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9.4 (</a:t>
                      </a: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244.0</a:t>
                      </a: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)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horzOverflow="overflow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</a:t>
                      </a:r>
                      <a:endParaRPr kumimoji="0" lang="pt-BR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pt-BR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ª</a:t>
                      </a: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EM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anchor="ctr" horzOverflow="overflow"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290,0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anchor="ctr" horzOverflow="overflow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-6.1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anchor="ctr" horzOverflow="overflow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-17.3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anchor="ctr" horzOverflow="overflow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-4.3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anchor="ctr" horzOverflow="overflow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4.4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anchor="ctr" horzOverflow="overflow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-9.1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anchor="ctr" horzOverflow="overflow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3.8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anchor="ctr" horzOverflow="overflow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7.4 (</a:t>
                      </a: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268.8</a:t>
                      </a: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)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horzOverflow="overflow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pt-BR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ª</a:t>
                      </a: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pt-BR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EF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anchor="ctr" horzOverflow="overflow"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190,6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anchor="ctr" horzOverflow="overflow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0.2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anchor="ctr" horzOverflow="overflow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-9.8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anchor="ctr" horzOverflow="overflow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-4.7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anchor="ctr" horzOverflow="overflow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0.8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anchor="ctr" horzOverflow="overflow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5.3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anchor="ctr" horzOverflow="overflow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11.1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anchor="ctr" horzOverflow="overflow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10.8 (</a:t>
                      </a: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204.3</a:t>
                      </a: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)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horzOverflow="overflow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</a:t>
                      </a:r>
                      <a:endParaRPr kumimoji="0" lang="pt-BR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</a:t>
                      </a:r>
                      <a:r>
                        <a:rPr kumimoji="0" lang="pt-BR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ª</a:t>
                      </a: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pt-BR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EF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anchor="ctr" horzOverflow="overflow"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253,2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anchor="ctr" horzOverflow="overflow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-3.2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anchor="ctr" horzOverflow="overflow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-3.6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anchor="ctr" horzOverflow="overflow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-3.0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anchor="ctr" horzOverflow="overflow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1.6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anchor="ctr" horzOverflow="overflow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-5.5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anchor="ctr" horzOverflow="overflow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7.9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anchor="ctr" horzOverflow="overflow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1.3 (</a:t>
                      </a: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248.7</a:t>
                      </a: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)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horzOverflow="overflow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horzOverflow="overflow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pt-BR" sz="2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ª</a:t>
                      </a: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EM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anchor="ctr" horzOverflow="overflow">
                    <a:lnL w="762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281,9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anchor="ctr" horzOverflow="overflow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6.8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anchor="ctr" horzOverflow="overflow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-8.4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anchor="ctr" horzOverflow="overflow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-3.6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anchor="ctr" horzOverflow="overflow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2.0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anchor="ctr" horzOverflow="overflow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-7.4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anchor="ctr" horzOverflow="overflow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1.6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anchor="ctr" horzOverflow="overflow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1.8 (</a:t>
                      </a: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274.7</a:t>
                      </a: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)</a:t>
                      </a:r>
                      <a:endParaRPr kumimoji="0" lang="pt-BR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3632" marR="43632" marT="0" marB="0" horzOverflow="overflow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12</a:t>
            </a:fld>
            <a:endParaRPr kumimoji="0" lang="en-US"/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0" y="980728"/>
          <a:ext cx="9143999" cy="5400598"/>
        </p:xfrm>
        <a:graphic>
          <a:graphicData uri="http://schemas.openxmlformats.org/drawingml/2006/table">
            <a:tbl>
              <a:tblPr/>
              <a:tblGrid>
                <a:gridCol w="618028"/>
                <a:gridCol w="741805"/>
                <a:gridCol w="617154"/>
                <a:gridCol w="741805"/>
                <a:gridCol w="740934"/>
                <a:gridCol w="741805"/>
                <a:gridCol w="740934"/>
                <a:gridCol w="741805"/>
                <a:gridCol w="618028"/>
                <a:gridCol w="740934"/>
                <a:gridCol w="618028"/>
                <a:gridCol w="740934"/>
                <a:gridCol w="741805"/>
              </a:tblGrid>
              <a:tr h="708805">
                <a:tc>
                  <a:txBody>
                    <a:bodyPr/>
                    <a:lstStyle/>
                    <a:p>
                      <a:pPr marR="180340" algn="just">
                        <a:spcAft>
                          <a:spcPts val="0"/>
                        </a:spcAft>
                      </a:pPr>
                      <a:endParaRPr lang="pt-BR" sz="3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latin typeface="Arial"/>
                          <a:ea typeface="Times New Roman"/>
                          <a:cs typeface="Times New Roman"/>
                        </a:rPr>
                        <a:t>Anos</a:t>
                      </a:r>
                      <a:r>
                        <a:rPr lang="en-US" sz="2400" dirty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Arial"/>
                          <a:ea typeface="Times New Roman"/>
                          <a:cs typeface="Times New Roman"/>
                        </a:rPr>
                        <a:t>iniciais</a:t>
                      </a:r>
                      <a:endParaRPr lang="pt-BR" sz="3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latin typeface="Arial"/>
                          <a:ea typeface="Times New Roman"/>
                          <a:cs typeface="Times New Roman"/>
                        </a:rPr>
                        <a:t>Anos</a:t>
                      </a:r>
                      <a:r>
                        <a:rPr lang="en-US" sz="2400" dirty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err="1">
                          <a:latin typeface="Arial"/>
                          <a:ea typeface="Times New Roman"/>
                          <a:cs typeface="Times New Roman"/>
                        </a:rPr>
                        <a:t>finais</a:t>
                      </a:r>
                      <a:endParaRPr lang="pt-BR" sz="3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2400">
                          <a:latin typeface="Arial"/>
                          <a:ea typeface="Times New Roman"/>
                          <a:cs typeface="Times New Roman"/>
                        </a:rPr>
                        <a:t>Ensino Médio</a:t>
                      </a:r>
                      <a:endParaRPr lang="pt-BR" sz="3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825578">
                <a:tc>
                  <a:txBody>
                    <a:bodyPr/>
                    <a:lstStyle/>
                    <a:p>
                      <a:pPr marR="180340" algn="just">
                        <a:spcAft>
                          <a:spcPts val="0"/>
                        </a:spcAft>
                      </a:pPr>
                      <a:endParaRPr lang="pt-BR" sz="3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Times New Roman"/>
                        </a:rPr>
                        <a:t>05</a:t>
                      </a:r>
                      <a:endParaRPr lang="pt-BR" sz="3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Times New Roman"/>
                        </a:rPr>
                        <a:t>07</a:t>
                      </a:r>
                      <a:endParaRPr lang="pt-BR" sz="3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Times New Roman"/>
                        </a:rPr>
                        <a:t>09</a:t>
                      </a:r>
                      <a:endParaRPr lang="pt-BR" sz="3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pt-BR" sz="3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Times New Roman"/>
                        </a:rPr>
                        <a:t>05</a:t>
                      </a:r>
                      <a:endParaRPr lang="pt-BR" sz="3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Times New Roman"/>
                        </a:rPr>
                        <a:t>07</a:t>
                      </a:r>
                      <a:endParaRPr lang="pt-BR" sz="3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Times New Roman"/>
                        </a:rPr>
                        <a:t>09</a:t>
                      </a:r>
                      <a:endParaRPr lang="pt-BR" sz="3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pt-BR" sz="3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Times New Roman"/>
                        </a:rPr>
                        <a:t>05</a:t>
                      </a:r>
                      <a:endParaRPr lang="pt-BR" sz="3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Times New Roman"/>
                        </a:rPr>
                        <a:t>07</a:t>
                      </a:r>
                      <a:endParaRPr lang="pt-BR" sz="3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Times New Roman"/>
                        </a:rPr>
                        <a:t>09</a:t>
                      </a:r>
                      <a:endParaRPr lang="pt-BR" sz="3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pt-BR" sz="3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73243">
                <a:tc>
                  <a:txBody>
                    <a:bodyPr/>
                    <a:lstStyle/>
                    <a:p>
                      <a:pPr marR="180340"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Times New Roman"/>
                        </a:rPr>
                        <a:t>To</a:t>
                      </a:r>
                      <a:endParaRPr lang="pt-BR" sz="3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3,8</a:t>
                      </a:r>
                      <a:endParaRPr lang="pt-BR" sz="3600" b="1" dirty="0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4,2</a:t>
                      </a:r>
                      <a:endParaRPr lang="pt-BR" sz="3600" b="1" dirty="0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4,6</a:t>
                      </a:r>
                      <a:endParaRPr lang="pt-BR" sz="3600" b="1" dirty="0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5,0</a:t>
                      </a:r>
                      <a:endParaRPr lang="pt-BR" sz="3600" b="1" dirty="0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3,5</a:t>
                      </a:r>
                      <a:endParaRPr lang="pt-BR" sz="3600" b="1" dirty="0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3,8</a:t>
                      </a:r>
                      <a:endParaRPr lang="pt-BR" sz="3600" b="1" dirty="0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4,0</a:t>
                      </a:r>
                      <a:endParaRPr lang="pt-BR" sz="3600" b="1" dirty="0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4,1</a:t>
                      </a:r>
                      <a:endParaRPr lang="pt-BR" sz="3600" b="1" dirty="0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3,4</a:t>
                      </a:r>
                      <a:endParaRPr lang="pt-BR" sz="3600" b="1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3,5</a:t>
                      </a:r>
                      <a:endParaRPr lang="pt-BR" sz="3600" b="1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3,6,</a:t>
                      </a:r>
                      <a:endParaRPr lang="pt-BR" sz="3600" b="1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3,7</a:t>
                      </a:r>
                      <a:endParaRPr lang="pt-BR" sz="3600" b="1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73243">
                <a:tc>
                  <a:txBody>
                    <a:bodyPr/>
                    <a:lstStyle/>
                    <a:p>
                      <a:pPr marR="180340" algn="just"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/>
                          <a:ea typeface="Times New Roman"/>
                          <a:cs typeface="Times New Roman"/>
                        </a:rPr>
                        <a:t>Pb</a:t>
                      </a:r>
                      <a:endParaRPr lang="pt-BR" sz="3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3,6</a:t>
                      </a:r>
                      <a:endParaRPr lang="pt-BR" sz="3600" b="1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4,0</a:t>
                      </a:r>
                      <a:endParaRPr lang="pt-BR" sz="3600" b="1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4,4</a:t>
                      </a:r>
                      <a:endParaRPr lang="pt-BR" sz="3600" b="1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4,7</a:t>
                      </a:r>
                      <a:endParaRPr lang="pt-BR" sz="3600" b="1" dirty="0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3,2</a:t>
                      </a:r>
                      <a:endParaRPr lang="pt-BR" sz="3600" b="1" dirty="0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3,5</a:t>
                      </a:r>
                      <a:endParaRPr lang="pt-BR" sz="3600" b="1" dirty="0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3,7</a:t>
                      </a:r>
                      <a:endParaRPr lang="pt-BR" sz="3600" b="1" dirty="0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3,9</a:t>
                      </a:r>
                      <a:endParaRPr lang="pt-BR" sz="3600" b="1" dirty="0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3,1</a:t>
                      </a:r>
                      <a:endParaRPr lang="pt-BR" sz="3600" b="1" dirty="0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3,2</a:t>
                      </a:r>
                      <a:endParaRPr lang="pt-BR" sz="3600" b="1" dirty="0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3,4,</a:t>
                      </a:r>
                      <a:endParaRPr lang="pt-BR" sz="3600" b="1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3,4</a:t>
                      </a:r>
                      <a:endParaRPr lang="pt-BR" sz="3600" b="1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73243">
                <a:tc>
                  <a:txBody>
                    <a:bodyPr/>
                    <a:lstStyle/>
                    <a:p>
                      <a:pPr marR="180340" algn="just"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/>
                          <a:ea typeface="Times New Roman"/>
                          <a:cs typeface="Times New Roman"/>
                        </a:rPr>
                        <a:t>Es</a:t>
                      </a:r>
                      <a:endParaRPr lang="pt-BR" sz="3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3,9</a:t>
                      </a:r>
                      <a:endParaRPr lang="pt-BR" sz="3600" b="1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4,3</a:t>
                      </a:r>
                      <a:endParaRPr lang="pt-BR" sz="3600" b="1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4,9</a:t>
                      </a:r>
                      <a:endParaRPr lang="pt-BR" sz="3600" b="1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5,1</a:t>
                      </a:r>
                      <a:endParaRPr lang="pt-BR" sz="3600" b="1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3,3</a:t>
                      </a:r>
                      <a:endParaRPr lang="pt-BR" sz="3600" b="1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3,6</a:t>
                      </a:r>
                      <a:endParaRPr lang="pt-BR" sz="3600" b="1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3,8</a:t>
                      </a:r>
                      <a:endParaRPr lang="pt-BR" sz="3600" b="1" dirty="0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3,9</a:t>
                      </a:r>
                      <a:endParaRPr lang="pt-BR" sz="3600" b="1" dirty="0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3,2</a:t>
                      </a:r>
                      <a:endParaRPr lang="pt-BR" sz="3600" b="1" dirty="0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3,4</a:t>
                      </a:r>
                      <a:endParaRPr lang="pt-BR" sz="3600" b="1" dirty="0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3,4</a:t>
                      </a:r>
                      <a:endParaRPr lang="pt-BR" sz="3600" b="1" dirty="0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3,4</a:t>
                      </a:r>
                      <a:endParaRPr lang="pt-BR" sz="3600" b="1" dirty="0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73243">
                <a:tc>
                  <a:txBody>
                    <a:bodyPr/>
                    <a:lstStyle/>
                    <a:p>
                      <a:pPr marR="180340" algn="just"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/>
                          <a:ea typeface="Times New Roman"/>
                          <a:cs typeface="Times New Roman"/>
                        </a:rPr>
                        <a:t>M</a:t>
                      </a:r>
                      <a:endParaRPr lang="pt-BR" sz="3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3,4</a:t>
                      </a:r>
                      <a:endParaRPr lang="pt-BR" sz="3600" b="1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4,0</a:t>
                      </a:r>
                      <a:endParaRPr lang="pt-BR" sz="3600" b="1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4,4</a:t>
                      </a:r>
                      <a:endParaRPr lang="pt-BR" sz="3600" b="1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4,7</a:t>
                      </a:r>
                      <a:endParaRPr lang="pt-BR" sz="3600" b="1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3,1</a:t>
                      </a:r>
                      <a:endParaRPr lang="pt-BR" sz="3600" b="1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3,4</a:t>
                      </a:r>
                      <a:endParaRPr lang="pt-BR" sz="3600" b="1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3,6</a:t>
                      </a:r>
                      <a:endParaRPr lang="pt-BR" sz="3600" b="1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3,8</a:t>
                      </a:r>
                      <a:endParaRPr lang="pt-BR" sz="3600" b="1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2,9</a:t>
                      </a:r>
                      <a:endParaRPr lang="pt-BR" sz="3600" b="1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3,2</a:t>
                      </a:r>
                      <a:endParaRPr lang="pt-BR" sz="3600" b="1" dirty="0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3,4</a:t>
                      </a:r>
                      <a:endParaRPr lang="pt-BR" sz="3600" b="1" dirty="0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3,4</a:t>
                      </a:r>
                      <a:endParaRPr lang="pt-BR" sz="3600" b="1" dirty="0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73243">
                <a:tc>
                  <a:txBody>
                    <a:bodyPr/>
                    <a:lstStyle/>
                    <a:p>
                      <a:pPr marR="180340" algn="just"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/>
                          <a:ea typeface="Times New Roman"/>
                          <a:cs typeface="Times New Roman"/>
                        </a:rPr>
                        <a:t>Pr</a:t>
                      </a:r>
                      <a:endParaRPr lang="pt-BR" sz="3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5,9</a:t>
                      </a:r>
                      <a:endParaRPr lang="pt-BR" sz="3600" b="1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6,0</a:t>
                      </a:r>
                      <a:endParaRPr lang="pt-BR" sz="3600" b="1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6,4</a:t>
                      </a:r>
                      <a:endParaRPr lang="pt-BR" sz="3600" b="1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6,5</a:t>
                      </a:r>
                      <a:endParaRPr lang="pt-BR" sz="3600" b="1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5,8</a:t>
                      </a:r>
                      <a:endParaRPr lang="pt-BR" sz="3600" b="1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5,8</a:t>
                      </a:r>
                      <a:endParaRPr lang="pt-BR" sz="3600" b="1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5,9</a:t>
                      </a:r>
                      <a:endParaRPr lang="pt-BR" sz="3600" b="1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6,0</a:t>
                      </a:r>
                      <a:endParaRPr lang="pt-BR" sz="3600" b="1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5,6</a:t>
                      </a:r>
                      <a:endParaRPr lang="pt-BR" sz="3600" b="1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5,6</a:t>
                      </a:r>
                      <a:endParaRPr lang="pt-BR" sz="3600" b="1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5,6</a:t>
                      </a:r>
                      <a:endParaRPr lang="pt-BR" sz="3600" b="1" dirty="0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5,7</a:t>
                      </a:r>
                      <a:endParaRPr lang="pt-BR" sz="3600" b="1" dirty="0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latin typeface="Arial" pitchFamily="34" charset="0"/>
                <a:cs typeface="Arial" pitchFamily="34" charset="0"/>
              </a:rPr>
              <a:t>IDEB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13</a:t>
            </a:fld>
            <a:endParaRPr kumimoji="0" lang="en-US"/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0" y="476675"/>
          <a:ext cx="9143999" cy="5927370"/>
        </p:xfrm>
        <a:graphic>
          <a:graphicData uri="http://schemas.openxmlformats.org/drawingml/2006/table">
            <a:tbl>
              <a:tblPr/>
              <a:tblGrid>
                <a:gridCol w="2123728"/>
                <a:gridCol w="1201692"/>
                <a:gridCol w="1318588"/>
                <a:gridCol w="2016224"/>
                <a:gridCol w="1126340"/>
                <a:gridCol w="1357427"/>
              </a:tblGrid>
              <a:tr h="504053">
                <a:tc>
                  <a:txBody>
                    <a:bodyPr/>
                    <a:lstStyle/>
                    <a:p>
                      <a:pPr marR="180340" algn="l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País</a:t>
                      </a:r>
                      <a:endParaRPr lang="pt-BR" sz="3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IDH</a:t>
                      </a:r>
                      <a:endParaRPr lang="pt-BR" sz="3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 smtClean="0">
                          <a:latin typeface="Arial"/>
                          <a:ea typeface="Times New Roman"/>
                          <a:cs typeface="Times New Roman"/>
                        </a:rPr>
                        <a:t>Escol. média</a:t>
                      </a:r>
                      <a:endParaRPr lang="pt-BR" sz="3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l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País</a:t>
                      </a:r>
                      <a:endParaRPr lang="pt-BR" sz="3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IDH</a:t>
                      </a:r>
                      <a:endParaRPr lang="pt-BR" sz="3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 smtClean="0">
                          <a:latin typeface="Arial"/>
                          <a:ea typeface="Times New Roman"/>
                          <a:cs typeface="Times New Roman"/>
                        </a:rPr>
                        <a:t>Escol.  média</a:t>
                      </a:r>
                      <a:endParaRPr lang="pt-BR" sz="3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777">
                <a:tc gridSpan="6"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Desenvolvimento Humano Muito Elevado</a:t>
                      </a:r>
                      <a:endParaRPr lang="pt-BR" sz="3600" b="1" dirty="0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31777">
                <a:tc>
                  <a:txBody>
                    <a:bodyPr/>
                    <a:lstStyle/>
                    <a:p>
                      <a:pPr marR="180340" algn="just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1- Noruega</a:t>
                      </a:r>
                      <a:endParaRPr lang="pt-BR" sz="3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0,943</a:t>
                      </a:r>
                      <a:endParaRPr lang="pt-BR" sz="3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12,6</a:t>
                      </a:r>
                      <a:endParaRPr lang="pt-BR" sz="3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just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4 - EUA</a:t>
                      </a:r>
                      <a:endParaRPr lang="pt-BR" sz="3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0,910</a:t>
                      </a:r>
                      <a:endParaRPr lang="pt-BR" sz="3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>
                          <a:latin typeface="Arial"/>
                          <a:ea typeface="Times New Roman"/>
                          <a:cs typeface="Times New Roman"/>
                        </a:rPr>
                        <a:t>12,4</a:t>
                      </a:r>
                      <a:endParaRPr lang="pt-BR" sz="36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777">
                <a:tc>
                  <a:txBody>
                    <a:bodyPr/>
                    <a:lstStyle/>
                    <a:p>
                      <a:pPr marR="180340" algn="just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2 - Austrália</a:t>
                      </a:r>
                      <a:endParaRPr lang="pt-BR" sz="3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>
                          <a:latin typeface="Arial"/>
                          <a:ea typeface="Times New Roman"/>
                          <a:cs typeface="Times New Roman"/>
                        </a:rPr>
                        <a:t>0,929</a:t>
                      </a:r>
                      <a:endParaRPr lang="pt-BR" sz="36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12,0</a:t>
                      </a:r>
                      <a:endParaRPr lang="pt-BR" sz="3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just">
                        <a:spcAft>
                          <a:spcPts val="0"/>
                        </a:spcAft>
                      </a:pPr>
                      <a:r>
                        <a:rPr lang="pt-BR" sz="2000" b="1" dirty="0" smtClean="0">
                          <a:latin typeface="Arial"/>
                          <a:ea typeface="Times New Roman"/>
                          <a:cs typeface="Times New Roman"/>
                        </a:rPr>
                        <a:t>44 - Chile</a:t>
                      </a:r>
                      <a:endParaRPr lang="pt-BR" sz="3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0,805</a:t>
                      </a:r>
                      <a:endParaRPr lang="pt-BR" sz="3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>
                          <a:latin typeface="Arial"/>
                          <a:ea typeface="Times New Roman"/>
                          <a:cs typeface="Times New Roman"/>
                        </a:rPr>
                        <a:t>9,7</a:t>
                      </a:r>
                      <a:endParaRPr lang="pt-BR" sz="36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777">
                <a:tc>
                  <a:txBody>
                    <a:bodyPr/>
                    <a:lstStyle/>
                    <a:p>
                      <a:pPr marR="180340" algn="just">
                        <a:spcAft>
                          <a:spcPts val="0"/>
                        </a:spcAft>
                      </a:pPr>
                      <a:r>
                        <a:rPr lang="pt-BR" sz="2000" b="1" dirty="0" smtClean="0">
                          <a:latin typeface="Arial"/>
                          <a:ea typeface="Times New Roman"/>
                          <a:cs typeface="Times New Roman"/>
                        </a:rPr>
                        <a:t>3 - </a:t>
                      </a: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Holanda</a:t>
                      </a:r>
                      <a:endParaRPr lang="pt-BR" sz="3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0,910</a:t>
                      </a:r>
                      <a:endParaRPr lang="pt-BR" sz="3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11,6</a:t>
                      </a:r>
                      <a:endParaRPr lang="pt-BR" sz="3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just">
                        <a:spcAft>
                          <a:spcPts val="0"/>
                        </a:spcAft>
                      </a:pPr>
                      <a:r>
                        <a:rPr lang="pt-BR" sz="2000" b="1" smtClean="0">
                          <a:latin typeface="Arial"/>
                          <a:ea typeface="Times New Roman"/>
                          <a:cs typeface="Times New Roman"/>
                        </a:rPr>
                        <a:t>45 - </a:t>
                      </a: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Argentina</a:t>
                      </a:r>
                      <a:endParaRPr lang="pt-BR" sz="3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0,797</a:t>
                      </a:r>
                      <a:endParaRPr lang="pt-BR" sz="3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>
                          <a:latin typeface="Arial"/>
                          <a:ea typeface="Times New Roman"/>
                          <a:cs typeface="Times New Roman"/>
                        </a:rPr>
                        <a:t>9,3</a:t>
                      </a:r>
                      <a:endParaRPr lang="pt-BR" sz="36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777">
                <a:tc gridSpan="6"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Desenvolvimento Humano Elevado</a:t>
                      </a:r>
                      <a:endParaRPr lang="pt-BR" sz="3600" b="1" dirty="0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31777">
                <a:tc>
                  <a:txBody>
                    <a:bodyPr/>
                    <a:lstStyle/>
                    <a:p>
                      <a:pPr marR="180340" algn="just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48 - Uruguai</a:t>
                      </a:r>
                      <a:endParaRPr lang="pt-BR" sz="3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0,783</a:t>
                      </a:r>
                      <a:endParaRPr lang="pt-BR" sz="3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8,5</a:t>
                      </a:r>
                      <a:endParaRPr lang="pt-BR" sz="3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just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79 - Jamaica</a:t>
                      </a:r>
                      <a:endParaRPr lang="pt-BR" sz="3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0,727</a:t>
                      </a:r>
                      <a:endParaRPr lang="pt-BR" sz="3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>
                          <a:latin typeface="Arial"/>
                          <a:ea typeface="Times New Roman"/>
                          <a:cs typeface="Times New Roman"/>
                        </a:rPr>
                        <a:t>9,6</a:t>
                      </a:r>
                      <a:endParaRPr lang="pt-BR" sz="36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777">
                <a:tc>
                  <a:txBody>
                    <a:bodyPr/>
                    <a:lstStyle/>
                    <a:p>
                      <a:pPr marR="180340" algn="just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57 - México</a:t>
                      </a:r>
                      <a:endParaRPr lang="pt-BR" sz="3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>
                          <a:latin typeface="Arial"/>
                          <a:ea typeface="Times New Roman"/>
                          <a:cs typeface="Times New Roman"/>
                        </a:rPr>
                        <a:t>0,770</a:t>
                      </a:r>
                      <a:endParaRPr lang="pt-BR" sz="36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8,5</a:t>
                      </a:r>
                      <a:endParaRPr lang="pt-BR" sz="3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just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80 - Peru</a:t>
                      </a:r>
                      <a:endParaRPr lang="pt-BR" sz="3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0,725</a:t>
                      </a:r>
                      <a:endParaRPr lang="pt-BR" sz="3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8,7</a:t>
                      </a:r>
                      <a:endParaRPr lang="pt-BR" sz="3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777">
                <a:tc>
                  <a:txBody>
                    <a:bodyPr/>
                    <a:lstStyle/>
                    <a:p>
                      <a:pPr marR="180340" algn="just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58 - Panamá</a:t>
                      </a:r>
                      <a:endParaRPr lang="pt-BR" sz="3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>
                          <a:latin typeface="Arial"/>
                          <a:ea typeface="Times New Roman"/>
                          <a:cs typeface="Times New Roman"/>
                        </a:rPr>
                        <a:t>0,768</a:t>
                      </a:r>
                      <a:endParaRPr lang="pt-BR" sz="36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9,4</a:t>
                      </a:r>
                      <a:endParaRPr lang="pt-BR" sz="3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just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83 - Equador</a:t>
                      </a:r>
                      <a:endParaRPr lang="pt-BR" sz="3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>
                          <a:latin typeface="Arial"/>
                          <a:ea typeface="Times New Roman"/>
                          <a:cs typeface="Times New Roman"/>
                        </a:rPr>
                        <a:t>0,720</a:t>
                      </a:r>
                      <a:endParaRPr lang="pt-BR" sz="36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7,6</a:t>
                      </a:r>
                      <a:endParaRPr lang="pt-BR" sz="3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777">
                <a:tc>
                  <a:txBody>
                    <a:bodyPr/>
                    <a:lstStyle/>
                    <a:p>
                      <a:pPr marR="180340" algn="just">
                        <a:spcAft>
                          <a:spcPts val="0"/>
                        </a:spcAft>
                      </a:pPr>
                      <a:r>
                        <a:rPr lang="pt-BR" sz="2000" b="1" dirty="0" smtClean="0">
                          <a:latin typeface="Arial"/>
                          <a:ea typeface="Times New Roman"/>
                          <a:cs typeface="Times New Roman"/>
                        </a:rPr>
                        <a:t>69 - C. </a:t>
                      </a: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Rica</a:t>
                      </a:r>
                      <a:endParaRPr lang="pt-BR" sz="3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>
                          <a:latin typeface="Arial"/>
                          <a:ea typeface="Times New Roman"/>
                          <a:cs typeface="Times New Roman"/>
                        </a:rPr>
                        <a:t>0,744</a:t>
                      </a:r>
                      <a:endParaRPr lang="pt-BR" sz="36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8,3</a:t>
                      </a:r>
                      <a:endParaRPr lang="pt-BR" sz="3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just"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84 - Brasil</a:t>
                      </a:r>
                      <a:endParaRPr lang="pt-BR" sz="3600" b="1" dirty="0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0,718</a:t>
                      </a:r>
                      <a:endParaRPr lang="pt-BR" sz="3600" b="1" dirty="0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solidFill>
                            <a:srgbClr val="FFFF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7,2</a:t>
                      </a:r>
                      <a:endParaRPr lang="pt-BR" sz="3600" b="1" dirty="0">
                        <a:solidFill>
                          <a:srgbClr val="FFFF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777">
                <a:tc>
                  <a:txBody>
                    <a:bodyPr/>
                    <a:lstStyle/>
                    <a:p>
                      <a:pPr marR="180340" algn="just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73 - Venezuela</a:t>
                      </a:r>
                      <a:endParaRPr lang="pt-BR" sz="3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>
                          <a:latin typeface="Arial"/>
                          <a:ea typeface="Times New Roman"/>
                          <a:cs typeface="Times New Roman"/>
                        </a:rPr>
                        <a:t>0,735</a:t>
                      </a:r>
                      <a:endParaRPr lang="pt-BR" sz="36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7,6</a:t>
                      </a:r>
                      <a:endParaRPr lang="pt-BR" sz="3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just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87 - Colômbia</a:t>
                      </a:r>
                      <a:endParaRPr lang="pt-BR" sz="3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>
                          <a:latin typeface="Arial"/>
                          <a:ea typeface="Times New Roman"/>
                          <a:cs typeface="Times New Roman"/>
                        </a:rPr>
                        <a:t>0,710</a:t>
                      </a:r>
                      <a:endParaRPr lang="pt-BR" sz="36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Aft>
                          <a:spcPts val="0"/>
                        </a:spcAft>
                      </a:pPr>
                      <a:r>
                        <a:rPr lang="pt-BR" sz="2000" b="1" dirty="0">
                          <a:latin typeface="Arial"/>
                          <a:ea typeface="Times New Roman"/>
                          <a:cs typeface="Times New Roman"/>
                        </a:rPr>
                        <a:t>7,3</a:t>
                      </a:r>
                      <a:endParaRPr lang="pt-BR" sz="3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418" marR="654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latin typeface="Arial" pitchFamily="34" charset="0"/>
                <a:cs typeface="Arial" pitchFamily="34" charset="0"/>
              </a:rPr>
              <a:t>Índice de Desenvolvimento Humano - 2011</a:t>
            </a:r>
            <a:endParaRPr lang="pt-B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0" y="6525344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>Fone: PNUD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14</a:t>
            </a:fld>
            <a:endParaRPr kumimoji="0" lang="en-US"/>
          </a:p>
        </p:txBody>
      </p:sp>
      <p:sp>
        <p:nvSpPr>
          <p:cNvPr id="3" name="CaixaDeTexto 2"/>
          <p:cNvSpPr txBox="1"/>
          <p:nvPr/>
        </p:nvSpPr>
        <p:spPr>
          <a:xfrm>
            <a:off x="0" y="1124744"/>
            <a:ext cx="9144000" cy="923330"/>
          </a:xfrm>
          <a:prstGeom prst="rect">
            <a:avLst/>
          </a:prstGeom>
          <a:solidFill>
            <a:srgbClr val="155726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 smtClean="0">
                <a:latin typeface="Arial" pitchFamily="34" charset="0"/>
                <a:cs typeface="Arial" pitchFamily="34" charset="0"/>
              </a:rPr>
              <a:t>pedrodemo@gmail.com</a:t>
            </a:r>
            <a:endParaRPr lang="pt-BR" sz="5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0" y="3068960"/>
            <a:ext cx="9144000" cy="255454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8000" b="1" dirty="0" smtClean="0">
                <a:latin typeface="Arial" pitchFamily="34" charset="0"/>
                <a:cs typeface="Arial" pitchFamily="34" charset="0"/>
              </a:rPr>
              <a:t>www.pedrodemo.blogspot.com.br</a:t>
            </a:r>
            <a:endParaRPr lang="pt-BR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2</a:t>
            </a:fld>
            <a:endParaRPr kumimoji="0" lang="en-US"/>
          </a:p>
        </p:txBody>
      </p:sp>
      <p:sp>
        <p:nvSpPr>
          <p:cNvPr id="3" name="CaixaDeTexto 2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prstTxWarp prst="textDeflate">
              <a:avLst/>
            </a:prstTxWarp>
            <a:spAutoFit/>
          </a:bodyPr>
          <a:lstStyle/>
          <a:p>
            <a:pPr algn="ctr"/>
            <a:r>
              <a:rPr lang="pt-BR" sz="4000" b="1" dirty="0" smtClean="0">
                <a:ln>
                  <a:solidFill>
                    <a:srgbClr val="00B050"/>
                  </a:solidFill>
                </a:ln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POLITICIDADE</a:t>
            </a:r>
            <a:endParaRPr lang="pt-BR" b="1" dirty="0">
              <a:ln>
                <a:solidFill>
                  <a:srgbClr val="00B050"/>
                </a:solidFill>
              </a:ln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0" y="836712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1. Destino em suas mãos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2. Até onde possível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3. Propriedade do ser vivo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4. Desafio emancipatório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5. Autonomia convivente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6. Equalização de oportunidades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7. Dialética social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8. Construção histórica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9. Associativismo 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10. Oportunidades e Rivalidades 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3</a:t>
            </a:fld>
            <a:endParaRPr kumimoji="0" lang="en-US"/>
          </a:p>
        </p:txBody>
      </p:sp>
      <p:sp>
        <p:nvSpPr>
          <p:cNvPr id="3" name="CaixaDeTexto 2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prstTxWarp prst="textCurveUp">
              <a:avLst/>
            </a:prstTxWarp>
            <a:spAutoFit/>
          </a:bodyPr>
          <a:lstStyle/>
          <a:p>
            <a:pPr algn="ctr"/>
            <a:r>
              <a:rPr lang="pt-BR" sz="3600" b="1" dirty="0" smtClean="0">
                <a:ln>
                  <a:solidFill>
                    <a:srgbClr val="00B050"/>
                  </a:solidFill>
                </a:ln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EMANCIPAÇÃO</a:t>
            </a:r>
            <a:endParaRPr lang="pt-BR" b="1" dirty="0">
              <a:ln>
                <a:solidFill>
                  <a:srgbClr val="00B050"/>
                </a:solidFill>
              </a:ln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0" y="764704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1. Percepção crítica e autocrítica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2. Construção própria de alternativa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3. Cidadania ativa (associativa)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4. Emancipado opressor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5. “Empoderamento” neoliberal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6. “Empregabilidade” acomodada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7. Participação é conquista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8. Direitos inalienáveis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9. Capacidade de confronto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10. Saber pensar e intervir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4</a:t>
            </a:fld>
            <a:endParaRPr kumimoji="0" lang="en-US"/>
          </a:p>
        </p:txBody>
      </p:sp>
      <p:sp>
        <p:nvSpPr>
          <p:cNvPr id="3" name="CaixaDeTexto 2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prstTxWarp prst="textDeflateTop">
              <a:avLst/>
            </a:prstTxWarp>
            <a:spAutoFit/>
          </a:bodyPr>
          <a:lstStyle/>
          <a:p>
            <a:pPr algn="ctr"/>
            <a:r>
              <a:rPr lang="pt-BR" sz="3600" b="1" dirty="0" smtClean="0">
                <a:ln>
                  <a:solidFill>
                    <a:srgbClr val="00B050"/>
                  </a:solidFill>
                </a:ln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POBREZA POLÍTICA</a:t>
            </a:r>
            <a:endParaRPr lang="pt-BR" sz="3600" b="1" dirty="0">
              <a:ln>
                <a:solidFill>
                  <a:srgbClr val="00B050"/>
                </a:solidFill>
              </a:ln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0" y="908720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1. Massa de manobra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2. Espoliação dos direitos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3. Coisa pobre para o pobre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4. Sustentação de privilégios alheios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5. Produção da ignorância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6. Assistencialismos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7. Autossustentação e autogestão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8. “Políticos” e imbecilização popular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9. Sempre a mesma elite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10. Pobreza produzida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5</a:t>
            </a:fld>
            <a:endParaRPr kumimoji="0" lang="en-US"/>
          </a:p>
        </p:txBody>
      </p:sp>
      <p:sp>
        <p:nvSpPr>
          <p:cNvPr id="3" name="CaixaDeTexto 2"/>
          <p:cNvSpPr txBox="1"/>
          <p:nvPr/>
        </p:nvSpPr>
        <p:spPr>
          <a:xfrm>
            <a:off x="0" y="0"/>
            <a:ext cx="9144000" cy="769441"/>
          </a:xfrm>
          <a:prstGeom prst="rect">
            <a:avLst/>
          </a:prstGeom>
          <a:noFill/>
        </p:spPr>
        <p:txBody>
          <a:bodyPr wrap="square" rtlCol="0">
            <a:prstTxWarp prst="textDeflate">
              <a:avLst/>
            </a:prstTxWarp>
            <a:spAutoFit/>
          </a:bodyPr>
          <a:lstStyle/>
          <a:p>
            <a:pPr algn="ctr"/>
            <a:r>
              <a:rPr lang="pt-BR" sz="4400" b="1" dirty="0" smtClean="0">
                <a:ln>
                  <a:solidFill>
                    <a:srgbClr val="00B050"/>
                  </a:solidFill>
                </a:ln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ÉTICA</a:t>
            </a:r>
            <a:endParaRPr lang="pt-BR" b="1" dirty="0">
              <a:ln>
                <a:solidFill>
                  <a:srgbClr val="00B050"/>
                </a:solidFill>
              </a:ln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0" y="836712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1. Oportunidades equalizadas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2. Autonomias recíprocas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3. Direitos da cidadania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4. Bem comum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5. Política do bem comum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6. Neoliberalismo e exclusão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7. Corrupção pública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8. Justiça com foro privilegiado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9. Pobreza como antiética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10. Exclusão econômica e política 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6</a:t>
            </a:fld>
            <a:endParaRPr kumimoji="0" lang="en-US"/>
          </a:p>
        </p:txBody>
      </p:sp>
      <p:sp>
        <p:nvSpPr>
          <p:cNvPr id="3" name="CaixaDeTexto 2"/>
          <p:cNvSpPr txBox="1"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rtlCol="0">
            <a:prstTxWarp prst="textWave1">
              <a:avLst/>
            </a:prstTxWarp>
            <a:spAutoFit/>
          </a:bodyPr>
          <a:lstStyle/>
          <a:p>
            <a:pPr algn="ctr"/>
            <a:r>
              <a:rPr lang="pt-BR" sz="4000" b="1" dirty="0" smtClean="0">
                <a:latin typeface="Arial" pitchFamily="34" charset="0"/>
                <a:cs typeface="Arial" pitchFamily="34" charset="0"/>
              </a:rPr>
              <a:t>DÉFICIT ASSOCIATIVO</a:t>
            </a:r>
            <a:endParaRPr lang="pt-BR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0" y="908720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1. Declínio do welfare state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2. Crise sindical e neoliberalismo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3. Capitalismo salvo pelo Estado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4. Associações manipuladas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5. Greves “curriculares”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6. Greves abusivas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7. Greves que faltam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8. Controle democrático precário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9. Sociedade desorganizada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10. Politicagem generalizada 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24D2E-E307-475B-BCF4-461CEFB9D7F5}" type="slidenum">
              <a:rPr lang="en-US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173058" name="Group 2"/>
          <p:cNvGraphicFramePr>
            <a:graphicFrameLocks noGrp="1"/>
          </p:cNvGraphicFramePr>
          <p:nvPr/>
        </p:nvGraphicFramePr>
        <p:xfrm>
          <a:off x="0" y="0"/>
          <a:ext cx="9144000" cy="6106480"/>
        </p:xfrm>
        <a:graphic>
          <a:graphicData uri="http://schemas.openxmlformats.org/drawingml/2006/table">
            <a:tbl>
              <a:tblPr/>
              <a:tblGrid>
                <a:gridCol w="2843213"/>
                <a:gridCol w="1512887"/>
                <a:gridCol w="1458913"/>
                <a:gridCol w="1997075"/>
                <a:gridCol w="1331912"/>
              </a:tblGrid>
              <a:tr h="5492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Tipo  </a:t>
                      </a:r>
                      <a:r>
                        <a:rPr kumimoji="0" lang="pt-B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Assoc</a:t>
                      </a:r>
                      <a:r>
                        <a:rPr kumimoji="0" lang="pt-B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.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Habitual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Ocas.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Alg. vez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Nunca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5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Ass. esport.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13.4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23.9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19.7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43.0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Ass. Relig.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40.8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25.6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13.8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19.8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Ass. de bairro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5.5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18.9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15.5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60.1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Centro cultural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7.2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26.0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19.3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47.4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Sindicato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16.0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21.8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12.6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49.6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Partido político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6.6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14.0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11.9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67.5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5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Ass. Ecológ./DH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3.8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18.2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12.4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65.6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Ass. Consumid.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1.1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8.0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8.2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82.8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Cooperativa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3.5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8.5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11.1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76.9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88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Entid. Filantr.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11.2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18.1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12.8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57.9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512" name="CaixaDeTexto 3"/>
          <p:cNvSpPr txBox="1">
            <a:spLocks noChangeArrowheads="1"/>
          </p:cNvSpPr>
          <p:nvPr/>
        </p:nvSpPr>
        <p:spPr bwMode="auto">
          <a:xfrm>
            <a:off x="0" y="6237288"/>
            <a:ext cx="59404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b="1"/>
              <a:t>UNESCO, 2002 (%)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8</a:t>
            </a:fld>
            <a:endParaRPr kumimoji="0" lang="en-US"/>
          </a:p>
        </p:txBody>
      </p:sp>
      <p:sp>
        <p:nvSpPr>
          <p:cNvPr id="3" name="CaixaDeTexto 2"/>
          <p:cNvSpPr txBox="1"/>
          <p:nvPr/>
        </p:nvSpPr>
        <p:spPr>
          <a:xfrm>
            <a:off x="0" y="0"/>
            <a:ext cx="9144000" cy="908720"/>
          </a:xfrm>
          <a:prstGeom prst="rect">
            <a:avLst/>
          </a:prstGeom>
          <a:noFill/>
        </p:spPr>
        <p:txBody>
          <a:bodyPr wrap="square" rtlCol="0">
            <a:prstTxWarp prst="textDeflateBottom">
              <a:avLst/>
            </a:prstTxWarp>
            <a:spAutoFit/>
          </a:bodyPr>
          <a:lstStyle/>
          <a:p>
            <a:pPr algn="ctr"/>
            <a:r>
              <a:rPr lang="pt-BR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POLÍTICAS PÚBLICAS (EDUCAÇÃO)</a:t>
            </a:r>
            <a:endParaRPr lang="pt-BR" sz="36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0" y="980728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1. Universalização para baixo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2. Escola pública paupérrima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3. Professores mal pagos (antiprofissão)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4. Mal formados (formador mal formado)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5. Ofertas qualitativas roubadas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6. Reprodução das desigualdades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7. Privilégio aos privilegiados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8. 500 anos de história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9. Estado espoliado</a:t>
            </a:r>
          </a:p>
          <a:p>
            <a:r>
              <a:rPr lang="pt-BR" sz="3600" b="1" dirty="0" smtClean="0">
                <a:latin typeface="Arial" pitchFamily="34" charset="0"/>
                <a:cs typeface="Arial" pitchFamily="34" charset="0"/>
              </a:rPr>
              <a:t>10. População submissa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1738B0-147C-4BA1-9CA2-8BF622590AC4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0" y="620713"/>
          <a:ext cx="9144000" cy="1727200"/>
        </p:xfrm>
        <a:graphic>
          <a:graphicData uri="http://schemas.openxmlformats.org/drawingml/2006/table">
            <a:tbl>
              <a:tblPr/>
              <a:tblGrid>
                <a:gridCol w="1106488"/>
                <a:gridCol w="993775"/>
                <a:gridCol w="992187"/>
                <a:gridCol w="1192213"/>
                <a:gridCol w="1223962"/>
                <a:gridCol w="1223963"/>
                <a:gridCol w="1223962"/>
                <a:gridCol w="1187450"/>
              </a:tblGrid>
              <a:tr h="863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SE</a:t>
                      </a:r>
                      <a:endParaRPr kumimoji="0" lang="pt-BR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2726" marR="62726" marT="0" marB="0" anchor="ctr"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PA</a:t>
                      </a:r>
                      <a:endParaRPr kumimoji="0" lang="pt-BR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2726" marR="62726" marT="0" marB="0" anchor="ctr"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AC</a:t>
                      </a:r>
                      <a:endParaRPr kumimoji="0" lang="pt-BR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2726" marR="62726" marT="0" marB="0" anchor="ctr"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PI</a:t>
                      </a:r>
                      <a:endParaRPr kumimoji="0" lang="pt-BR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2726" marR="62726" marT="0" marB="0" anchor="ctr"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AP</a:t>
                      </a:r>
                      <a:endParaRPr kumimoji="0" lang="pt-BR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2726" marR="62726" marT="0" marB="0" anchor="ctr"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BA</a:t>
                      </a:r>
                      <a:endParaRPr kumimoji="0" lang="pt-BR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2726" marR="62726" marT="0" marB="0" anchor="ctr"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PB</a:t>
                      </a:r>
                      <a:endParaRPr kumimoji="0" lang="pt-BR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2726" marR="62726" marT="0" marB="0" anchor="ctr"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MS</a:t>
                      </a:r>
                      <a:endParaRPr kumimoji="0" lang="pt-BR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2726" marR="62726" marT="0" marB="0" anchor="ctr"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29,7</a:t>
                      </a:r>
                      <a:endParaRPr kumimoji="0" lang="pt-BR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2726" marR="62726" marT="0" marB="0" anchor="ctr"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28,2</a:t>
                      </a:r>
                      <a:endParaRPr kumimoji="0" lang="pt-BR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2726" marR="62726" marT="0" marB="0" anchor="ctr"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25,5</a:t>
                      </a:r>
                      <a:endParaRPr kumimoji="0" lang="pt-BR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2726" marR="62726" marT="0" marB="0" anchor="ctr"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22,6</a:t>
                      </a:r>
                      <a:endParaRPr kumimoji="0" lang="pt-BR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2726" marR="62726" marT="0" marB="0" anchor="ctr"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22,3</a:t>
                      </a:r>
                      <a:endParaRPr kumimoji="0" lang="pt-BR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2726" marR="62726" marT="0" marB="0" anchor="ctr"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21,5</a:t>
                      </a:r>
                      <a:endParaRPr kumimoji="0" lang="pt-BR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2726" marR="62726" marT="0" marB="0" anchor="ctr"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20,7</a:t>
                      </a:r>
                      <a:endParaRPr kumimoji="0" lang="pt-BR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2726" marR="62726" marT="0" marB="0" anchor="ctr"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19,6</a:t>
                      </a:r>
                      <a:endParaRPr kumimoji="0" lang="pt-BR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2726" marR="62726" marT="0" marB="0" anchor="ctr"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40" name="CaixaDeTexto 3"/>
          <p:cNvSpPr txBox="1">
            <a:spLocks noChangeArrowheads="1"/>
          </p:cNvSpPr>
          <p:nvPr/>
        </p:nvSpPr>
        <p:spPr bwMode="auto">
          <a:xfrm>
            <a:off x="0" y="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8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Reprovação 1º ano – 2008 - %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0" y="2997200"/>
          <a:ext cx="9144000" cy="3629277"/>
        </p:xfrm>
        <a:graphic>
          <a:graphicData uri="http://schemas.openxmlformats.org/drawingml/2006/table">
            <a:tbl>
              <a:tblPr/>
              <a:tblGrid>
                <a:gridCol w="2311400"/>
                <a:gridCol w="2405063"/>
                <a:gridCol w="2405062"/>
                <a:gridCol w="2022475"/>
              </a:tblGrid>
              <a:tr h="9559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SE</a:t>
                      </a:r>
                      <a:endParaRPr kumimoji="0" lang="pt-BR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2761" marR="62761" marT="0" marB="0" anchor="ctr" horzOverflow="overflow">
                    <a:lnL w="28575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35,5</a:t>
                      </a:r>
                      <a:endParaRPr kumimoji="0" lang="pt-BR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2761" marR="62761" marT="0" marB="0" anchor="ctr"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MS</a:t>
                      </a:r>
                      <a:endParaRPr kumimoji="0" lang="pt-BR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2761" marR="62761" marT="0" marB="0" anchor="ctr" horzOverflow="overflow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22,6</a:t>
                      </a:r>
                      <a:endParaRPr kumimoji="0" lang="pt-BR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2761" marR="62761" marT="0" marB="0" anchor="ctr"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3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RN</a:t>
                      </a:r>
                      <a:endParaRPr kumimoji="0" lang="pt-BR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2761" marR="62761" marT="0" marB="0" anchor="ctr" horzOverflow="overflow">
                    <a:lnL w="28575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32,2</a:t>
                      </a:r>
                      <a:endParaRPr kumimoji="0" lang="pt-BR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2761" marR="62761" marT="0" marB="0" anchor="ctr"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PE</a:t>
                      </a:r>
                      <a:endParaRPr kumimoji="0" lang="pt-BR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2761" marR="62761" marT="0" marB="0" anchor="ctr" horzOverflow="overflow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22,1</a:t>
                      </a:r>
                      <a:endParaRPr kumimoji="0" lang="pt-BR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2761" marR="62761" marT="0" marB="0" anchor="ctr"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3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BA</a:t>
                      </a:r>
                      <a:endParaRPr kumimoji="0" lang="pt-BR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2761" marR="62761" marT="0" marB="0" anchor="ctr" horzOverflow="overflow">
                    <a:lnL w="28575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24,9</a:t>
                      </a:r>
                      <a:endParaRPr kumimoji="0" lang="pt-BR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2761" marR="62761" marT="0" marB="0" anchor="ctr"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PB </a:t>
                      </a:r>
                      <a:endParaRPr kumimoji="0" lang="pt-BR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2761" marR="62761" marT="0" marB="0" anchor="ctr" horzOverflow="overflow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21,7</a:t>
                      </a:r>
                      <a:endParaRPr kumimoji="0" lang="pt-BR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2761" marR="62761" marT="0" marB="0" anchor="ctr"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3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RR </a:t>
                      </a:r>
                      <a:endParaRPr kumimoji="0" lang="pt-BR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2761" marR="62761" marT="0" marB="0" anchor="ctr" horzOverflow="overflow">
                    <a:lnL w="28575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23,4</a:t>
                      </a:r>
                      <a:endParaRPr kumimoji="0" lang="pt-BR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2761" marR="62761" marT="0" marB="0" anchor="ctr"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RJ</a:t>
                      </a:r>
                      <a:endParaRPr kumimoji="0" lang="pt-BR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2761" marR="62761" marT="0" marB="0" anchor="ctr" horzOverflow="overflow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20,9</a:t>
                      </a:r>
                      <a:endParaRPr kumimoji="0" lang="pt-BR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2761" marR="62761" marT="0" marB="0" anchor="ctr"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3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RS</a:t>
                      </a:r>
                      <a:endParaRPr kumimoji="0" lang="pt-BR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2761" marR="62761" marT="0" marB="0" anchor="ctr" horzOverflow="overflow">
                    <a:lnL w="28575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23,4</a:t>
                      </a:r>
                      <a:endParaRPr kumimoji="0" lang="pt-BR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2761" marR="62761" marT="0" marB="0" anchor="ctr"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AL</a:t>
                      </a:r>
                      <a:endParaRPr kumimoji="0" lang="pt-BR" sz="4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2761" marR="62761" marT="0" marB="0" anchor="ctr" horzOverflow="overflow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20,2</a:t>
                      </a:r>
                      <a:endParaRPr kumimoji="0" lang="pt-BR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2761" marR="62761" marT="0" marB="0" anchor="ctr"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73" name="CaixaDeTexto 5"/>
          <p:cNvSpPr txBox="1">
            <a:spLocks noChangeArrowheads="1"/>
          </p:cNvSpPr>
          <p:nvPr/>
        </p:nvSpPr>
        <p:spPr bwMode="auto">
          <a:xfrm>
            <a:off x="0" y="2349500"/>
            <a:ext cx="91440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8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Reprovação 5º ano – 2008 - %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Them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85</TotalTime>
  <Words>902</Words>
  <Application>Microsoft Office PowerPoint</Application>
  <PresentationFormat>Apresentação na tela (4:3)</PresentationFormat>
  <Paragraphs>446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Default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Pedro</dc:creator>
  <cp:lastModifiedBy>Pedro</cp:lastModifiedBy>
  <cp:revision>10</cp:revision>
  <dcterms:created xsi:type="dcterms:W3CDTF">2012-11-02T10:03:06Z</dcterms:created>
  <dcterms:modified xsi:type="dcterms:W3CDTF">2012-11-02T11:46:56Z</dcterms:modified>
</cp:coreProperties>
</file>